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layfair Display" charset="1" panose="00000500000000000000"/>
      <p:regular r:id="rId14"/>
    </p:embeddedFont>
    <p:embeddedFont>
      <p:font typeface="Montserrat" charset="1" panose="00000500000000000000"/>
      <p:regular r:id="rId15"/>
    </p:embeddedFont>
    <p:embeddedFont>
      <p:font typeface="Garamond" charset="1" panose="020204040303010108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054392" y="1053392"/>
            <a:ext cx="10287000" cy="8180216"/>
            <a:chOff x="0" y="0"/>
            <a:chExt cx="43979205" cy="34972236"/>
          </a:xfrm>
        </p:grpSpPr>
        <p:sp>
          <p:nvSpPr>
            <p:cNvPr name="Freeform 3" id="3"/>
            <p:cNvSpPr/>
            <p:nvPr/>
          </p:nvSpPr>
          <p:spPr>
            <a:xfrm flipH="false" flipV="false" rot="0">
              <a:off x="0" y="0"/>
              <a:ext cx="43979204" cy="34972237"/>
            </a:xfrm>
            <a:custGeom>
              <a:avLst/>
              <a:gdLst/>
              <a:ahLst/>
              <a:cxnLst/>
              <a:rect r="r" b="b" t="t" l="l"/>
              <a:pathLst>
                <a:path h="34972237" w="43979204">
                  <a:moveTo>
                    <a:pt x="0" y="0"/>
                  </a:moveTo>
                  <a:lnTo>
                    <a:pt x="43979204" y="0"/>
                  </a:lnTo>
                  <a:lnTo>
                    <a:pt x="43979204" y="34972237"/>
                  </a:lnTo>
                  <a:lnTo>
                    <a:pt x="0" y="34972237"/>
                  </a:lnTo>
                  <a:close/>
                </a:path>
              </a:pathLst>
            </a:custGeom>
            <a:solidFill>
              <a:srgbClr val="E9E7E8"/>
            </a:solidFill>
          </p:spPr>
        </p:sp>
      </p:grpSp>
      <p:grpSp>
        <p:nvGrpSpPr>
          <p:cNvPr name="Group 4" id="4"/>
          <p:cNvGrpSpPr/>
          <p:nvPr/>
        </p:nvGrpSpPr>
        <p:grpSpPr>
          <a:xfrm rot="-5400000">
            <a:off x="2548885" y="6680100"/>
            <a:ext cx="657225" cy="2672521"/>
            <a:chOff x="0" y="0"/>
            <a:chExt cx="2809783" cy="11425618"/>
          </a:xfrm>
        </p:grpSpPr>
        <p:sp>
          <p:nvSpPr>
            <p:cNvPr name="Freeform 5" id="5"/>
            <p:cNvSpPr/>
            <p:nvPr/>
          </p:nvSpPr>
          <p:spPr>
            <a:xfrm flipH="false" flipV="false" rot="0">
              <a:off x="0" y="0"/>
              <a:ext cx="2809783" cy="11425618"/>
            </a:xfrm>
            <a:custGeom>
              <a:avLst/>
              <a:gdLst/>
              <a:ahLst/>
              <a:cxnLst/>
              <a:rect r="r" b="b" t="t" l="l"/>
              <a:pathLst>
                <a:path h="11425618" w="2809783">
                  <a:moveTo>
                    <a:pt x="0" y="0"/>
                  </a:moveTo>
                  <a:lnTo>
                    <a:pt x="2809783" y="0"/>
                  </a:lnTo>
                  <a:lnTo>
                    <a:pt x="2809783" y="11425618"/>
                  </a:lnTo>
                  <a:lnTo>
                    <a:pt x="0" y="11425618"/>
                  </a:lnTo>
                  <a:close/>
                </a:path>
              </a:pathLst>
            </a:custGeom>
            <a:solidFill>
              <a:srgbClr val="1D1D1D"/>
            </a:solidFill>
          </p:spPr>
        </p:sp>
      </p:grpSp>
      <p:sp>
        <p:nvSpPr>
          <p:cNvPr name="Freeform 6" id="6"/>
          <p:cNvSpPr/>
          <p:nvPr/>
        </p:nvSpPr>
        <p:spPr>
          <a:xfrm flipH="false" flipV="false" rot="-3522891">
            <a:off x="12826316" y="-1927545"/>
            <a:ext cx="9294228" cy="7365676"/>
          </a:xfrm>
          <a:custGeom>
            <a:avLst/>
            <a:gdLst/>
            <a:ahLst/>
            <a:cxnLst/>
            <a:rect r="r" b="b" t="t" l="l"/>
            <a:pathLst>
              <a:path h="7365676" w="9294228">
                <a:moveTo>
                  <a:pt x="0" y="0"/>
                </a:moveTo>
                <a:lnTo>
                  <a:pt x="9294228" y="0"/>
                </a:lnTo>
                <a:lnTo>
                  <a:pt x="9294228" y="7365675"/>
                </a:lnTo>
                <a:lnTo>
                  <a:pt x="0" y="7365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436369">
            <a:off x="15003997" y="8447039"/>
            <a:ext cx="5549658" cy="4398104"/>
          </a:xfrm>
          <a:custGeom>
            <a:avLst/>
            <a:gdLst/>
            <a:ahLst/>
            <a:cxnLst/>
            <a:rect r="r" b="b" t="t" l="l"/>
            <a:pathLst>
              <a:path h="4398104" w="5549658">
                <a:moveTo>
                  <a:pt x="0" y="0"/>
                </a:moveTo>
                <a:lnTo>
                  <a:pt x="5549658" y="0"/>
                </a:lnTo>
                <a:lnTo>
                  <a:pt x="5549658" y="4398103"/>
                </a:lnTo>
                <a:lnTo>
                  <a:pt x="0" y="4398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8541104" y="3147582"/>
            <a:ext cx="8718196" cy="6110718"/>
            <a:chOff x="0" y="0"/>
            <a:chExt cx="11624261" cy="8147624"/>
          </a:xfrm>
        </p:grpSpPr>
        <p:pic>
          <p:nvPicPr>
            <p:cNvPr name="Picture 9" id="9"/>
            <p:cNvPicPr>
              <a:picLocks noChangeAspect="true"/>
            </p:cNvPicPr>
            <p:nvPr/>
          </p:nvPicPr>
          <p:blipFill>
            <a:blip r:embed="rId6"/>
            <a:srcRect l="9873" t="0" r="9873" b="0"/>
            <a:stretch>
              <a:fillRect/>
            </a:stretch>
          </p:blipFill>
          <p:spPr>
            <a:xfrm flipH="false" flipV="false">
              <a:off x="0" y="0"/>
              <a:ext cx="11624261" cy="8147624"/>
            </a:xfrm>
            <a:prstGeom prst="rect">
              <a:avLst/>
            </a:prstGeom>
          </p:spPr>
        </p:pic>
      </p:grpSp>
      <p:sp>
        <p:nvSpPr>
          <p:cNvPr name="Freeform 10" id="10"/>
          <p:cNvSpPr/>
          <p:nvPr/>
        </p:nvSpPr>
        <p:spPr>
          <a:xfrm flipH="false" flipV="false" rot="0">
            <a:off x="7911563" y="-2359508"/>
            <a:ext cx="4856524" cy="4114800"/>
          </a:xfrm>
          <a:custGeom>
            <a:avLst/>
            <a:gdLst/>
            <a:ahLst/>
            <a:cxnLst/>
            <a:rect r="r" b="b" t="t" l="l"/>
            <a:pathLst>
              <a:path h="4114800" w="4856524">
                <a:moveTo>
                  <a:pt x="0" y="0"/>
                </a:moveTo>
                <a:lnTo>
                  <a:pt x="4856523" y="0"/>
                </a:lnTo>
                <a:lnTo>
                  <a:pt x="48565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3773351" y="7881558"/>
            <a:ext cx="180334" cy="269605"/>
          </a:xfrm>
          <a:custGeom>
            <a:avLst/>
            <a:gdLst/>
            <a:ahLst/>
            <a:cxnLst/>
            <a:rect r="r" b="b" t="t" l="l"/>
            <a:pathLst>
              <a:path h="269605" w="180334">
                <a:moveTo>
                  <a:pt x="0" y="0"/>
                </a:moveTo>
                <a:lnTo>
                  <a:pt x="180334" y="0"/>
                </a:lnTo>
                <a:lnTo>
                  <a:pt x="180334" y="269604"/>
                </a:lnTo>
                <a:lnTo>
                  <a:pt x="0" y="2696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541237" y="2659903"/>
            <a:ext cx="6609834" cy="2134671"/>
          </a:xfrm>
          <a:prstGeom prst="rect">
            <a:avLst/>
          </a:prstGeom>
        </p:spPr>
        <p:txBody>
          <a:bodyPr anchor="t" rtlCol="false" tIns="0" lIns="0" bIns="0" rIns="0">
            <a:spAutoFit/>
          </a:bodyPr>
          <a:lstStyle/>
          <a:p>
            <a:pPr algn="l">
              <a:lnSpc>
                <a:spcPts val="16142"/>
              </a:lnSpc>
            </a:pPr>
            <a:r>
              <a:rPr lang="en-US" sz="15521">
                <a:solidFill>
                  <a:srgbClr val="1D1D1D"/>
                </a:solidFill>
                <a:latin typeface="Playfair Display"/>
                <a:ea typeface="Playfair Display"/>
                <a:cs typeface="Playfair Display"/>
                <a:sym typeface="Playfair Display"/>
              </a:rPr>
              <a:t>UI/UX</a:t>
            </a:r>
          </a:p>
        </p:txBody>
      </p:sp>
      <p:sp>
        <p:nvSpPr>
          <p:cNvPr name="TextBox 13" id="13"/>
          <p:cNvSpPr txBox="true"/>
          <p:nvPr/>
        </p:nvSpPr>
        <p:spPr>
          <a:xfrm rot="0">
            <a:off x="1541237" y="4832674"/>
            <a:ext cx="6142245" cy="280731"/>
          </a:xfrm>
          <a:prstGeom prst="rect">
            <a:avLst/>
          </a:prstGeom>
        </p:spPr>
        <p:txBody>
          <a:bodyPr anchor="t" rtlCol="false" tIns="0" lIns="0" bIns="0" rIns="0">
            <a:spAutoFit/>
          </a:bodyPr>
          <a:lstStyle/>
          <a:p>
            <a:pPr algn="l">
              <a:lnSpc>
                <a:spcPts val="2184"/>
              </a:lnSpc>
            </a:pPr>
            <a:r>
              <a:rPr lang="en-US" sz="2100" spc="980">
                <a:solidFill>
                  <a:srgbClr val="1D1D1D"/>
                </a:solidFill>
                <a:latin typeface="Montserrat"/>
                <a:ea typeface="Montserrat"/>
                <a:cs typeface="Montserrat"/>
                <a:sym typeface="Montserrat"/>
              </a:rPr>
              <a:t>DESIGNER</a:t>
            </a:r>
          </a:p>
        </p:txBody>
      </p:sp>
      <p:sp>
        <p:nvSpPr>
          <p:cNvPr name="TextBox 14" id="14"/>
          <p:cNvSpPr txBox="true"/>
          <p:nvPr/>
        </p:nvSpPr>
        <p:spPr>
          <a:xfrm rot="0">
            <a:off x="1688198" y="7810938"/>
            <a:ext cx="1963446" cy="356169"/>
          </a:xfrm>
          <a:prstGeom prst="rect">
            <a:avLst/>
          </a:prstGeom>
        </p:spPr>
        <p:txBody>
          <a:bodyPr anchor="t" rtlCol="false" tIns="0" lIns="0" bIns="0" rIns="0">
            <a:spAutoFit/>
          </a:bodyPr>
          <a:lstStyle/>
          <a:p>
            <a:pPr algn="ctr">
              <a:lnSpc>
                <a:spcPts val="2940"/>
              </a:lnSpc>
            </a:pPr>
            <a:r>
              <a:rPr lang="en-US" sz="2100">
                <a:solidFill>
                  <a:srgbClr val="FFFFFF"/>
                </a:solidFill>
                <a:latin typeface="Montserrat"/>
                <a:ea typeface="Montserrat"/>
                <a:cs typeface="Montserrat"/>
                <a:sym typeface="Montserrat"/>
              </a:rPr>
              <a:t>Start Slide</a:t>
            </a:r>
          </a:p>
        </p:txBody>
      </p:sp>
      <p:sp>
        <p:nvSpPr>
          <p:cNvPr name="TextBox 15" id="15"/>
          <p:cNvSpPr txBox="true"/>
          <p:nvPr/>
        </p:nvSpPr>
        <p:spPr>
          <a:xfrm rot="0">
            <a:off x="1470233" y="5645588"/>
            <a:ext cx="5385554" cy="1470659"/>
          </a:xfrm>
          <a:prstGeom prst="rect">
            <a:avLst/>
          </a:prstGeom>
        </p:spPr>
        <p:txBody>
          <a:bodyPr anchor="t" rtlCol="false" tIns="0" lIns="0" bIns="0" rIns="0">
            <a:spAutoFit/>
          </a:bodyPr>
          <a:lstStyle/>
          <a:p>
            <a:pPr algn="l">
              <a:lnSpc>
                <a:spcPts val="2940"/>
              </a:lnSpc>
            </a:pPr>
            <a:r>
              <a:rPr lang="en-US" sz="2100">
                <a:solidFill>
                  <a:srgbClr val="1D1D1D"/>
                </a:solidFill>
                <a:latin typeface="Montserrat"/>
                <a:ea typeface="Montserrat"/>
                <a:cs typeface="Montserrat"/>
                <a:sym typeface="Montserrat"/>
              </a:rPr>
              <a:t>UI/UX Designer là người thiết kế trải nghiệm và giao diện người dùng cho sản phẩm kỹ thuật số như website, ứng dụng di động, phần mềm,…</a:t>
            </a:r>
          </a:p>
        </p:txBody>
      </p:sp>
      <p:sp>
        <p:nvSpPr>
          <p:cNvPr name="TextBox 16" id="16"/>
          <p:cNvSpPr txBox="true"/>
          <p:nvPr/>
        </p:nvSpPr>
        <p:spPr>
          <a:xfrm rot="0">
            <a:off x="1028700" y="1062228"/>
            <a:ext cx="2941973" cy="369189"/>
          </a:xfrm>
          <a:prstGeom prst="rect">
            <a:avLst/>
          </a:prstGeom>
        </p:spPr>
        <p:txBody>
          <a:bodyPr anchor="t" rtlCol="false" tIns="0" lIns="0" bIns="0" rIns="0">
            <a:spAutoFit/>
          </a:bodyPr>
          <a:lstStyle/>
          <a:p>
            <a:pPr algn="l">
              <a:lnSpc>
                <a:spcPts val="2807"/>
              </a:lnSpc>
            </a:pPr>
            <a:r>
              <a:rPr lang="en-US" sz="2699">
                <a:solidFill>
                  <a:srgbClr val="1D1D1D"/>
                </a:solidFill>
                <a:latin typeface="Garamond"/>
                <a:ea typeface="Garamond"/>
                <a:cs typeface="Garamond"/>
                <a:sym typeface="Garamond"/>
              </a:rPr>
              <a:t>NHÓM 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308374" y="-692626"/>
            <a:ext cx="3671252" cy="18288000"/>
            <a:chOff x="0" y="0"/>
            <a:chExt cx="15695417" cy="78185253"/>
          </a:xfrm>
        </p:grpSpPr>
        <p:sp>
          <p:nvSpPr>
            <p:cNvPr name="Freeform 3" id="3"/>
            <p:cNvSpPr/>
            <p:nvPr/>
          </p:nvSpPr>
          <p:spPr>
            <a:xfrm flipH="false" flipV="false" rot="0">
              <a:off x="0" y="0"/>
              <a:ext cx="15695417" cy="78185256"/>
            </a:xfrm>
            <a:custGeom>
              <a:avLst/>
              <a:gdLst/>
              <a:ahLst/>
              <a:cxnLst/>
              <a:rect r="r" b="b" t="t" l="l"/>
              <a:pathLst>
                <a:path h="78185256" w="15695417">
                  <a:moveTo>
                    <a:pt x="0" y="0"/>
                  </a:moveTo>
                  <a:lnTo>
                    <a:pt x="15695417" y="0"/>
                  </a:lnTo>
                  <a:lnTo>
                    <a:pt x="15695417" y="78185256"/>
                  </a:lnTo>
                  <a:lnTo>
                    <a:pt x="0" y="78185256"/>
                  </a:lnTo>
                  <a:close/>
                </a:path>
              </a:pathLst>
            </a:custGeom>
            <a:solidFill>
              <a:srgbClr val="E9E7E8"/>
            </a:solidFill>
          </p:spPr>
        </p:sp>
      </p:grpSp>
      <p:sp>
        <p:nvSpPr>
          <p:cNvPr name="Freeform 4" id="4"/>
          <p:cNvSpPr/>
          <p:nvPr/>
        </p:nvSpPr>
        <p:spPr>
          <a:xfrm flipH="false" flipV="false" rot="2453853">
            <a:off x="14501181" y="1951423"/>
            <a:ext cx="3329455" cy="2638593"/>
          </a:xfrm>
          <a:custGeom>
            <a:avLst/>
            <a:gdLst/>
            <a:ahLst/>
            <a:cxnLst/>
            <a:rect r="r" b="b" t="t" l="l"/>
            <a:pathLst>
              <a:path h="2638593" w="3329455">
                <a:moveTo>
                  <a:pt x="0" y="0"/>
                </a:moveTo>
                <a:lnTo>
                  <a:pt x="3329455" y="0"/>
                </a:lnTo>
                <a:lnTo>
                  <a:pt x="3329455" y="2638593"/>
                </a:lnTo>
                <a:lnTo>
                  <a:pt x="0" y="2638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522891">
            <a:off x="8693015" y="7344544"/>
            <a:ext cx="9294228" cy="7365676"/>
          </a:xfrm>
          <a:custGeom>
            <a:avLst/>
            <a:gdLst/>
            <a:ahLst/>
            <a:cxnLst/>
            <a:rect r="r" b="b" t="t" l="l"/>
            <a:pathLst>
              <a:path h="7365676" w="9294228">
                <a:moveTo>
                  <a:pt x="0" y="0"/>
                </a:moveTo>
                <a:lnTo>
                  <a:pt x="9294228" y="0"/>
                </a:lnTo>
                <a:lnTo>
                  <a:pt x="9294228" y="7365676"/>
                </a:lnTo>
                <a:lnTo>
                  <a:pt x="0" y="7365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658274" y="2815451"/>
            <a:ext cx="6665018" cy="6442849"/>
            <a:chOff x="0" y="0"/>
            <a:chExt cx="8886691" cy="8590466"/>
          </a:xfrm>
        </p:grpSpPr>
        <p:pic>
          <p:nvPicPr>
            <p:cNvPr name="Picture 7" id="7"/>
            <p:cNvPicPr>
              <a:picLocks noChangeAspect="true"/>
            </p:cNvPicPr>
            <p:nvPr/>
          </p:nvPicPr>
          <p:blipFill>
            <a:blip r:embed="rId6"/>
            <a:srcRect l="15474" t="0" r="15474" b="0"/>
            <a:stretch>
              <a:fillRect/>
            </a:stretch>
          </p:blipFill>
          <p:spPr>
            <a:xfrm flipH="false" flipV="false">
              <a:off x="0" y="0"/>
              <a:ext cx="8886691" cy="8590466"/>
            </a:xfrm>
            <a:prstGeom prst="rect">
              <a:avLst/>
            </a:prstGeom>
          </p:spPr>
        </p:pic>
      </p:grpSp>
      <p:sp>
        <p:nvSpPr>
          <p:cNvPr name="TextBox 8" id="8"/>
          <p:cNvSpPr txBox="true"/>
          <p:nvPr/>
        </p:nvSpPr>
        <p:spPr>
          <a:xfrm rot="0">
            <a:off x="2499687" y="2920226"/>
            <a:ext cx="6759075" cy="896192"/>
          </a:xfrm>
          <a:prstGeom prst="rect">
            <a:avLst/>
          </a:prstGeom>
        </p:spPr>
        <p:txBody>
          <a:bodyPr anchor="t" rtlCol="false" tIns="0" lIns="0" bIns="0" rIns="0">
            <a:spAutoFit/>
          </a:bodyPr>
          <a:lstStyle/>
          <a:p>
            <a:pPr algn="l">
              <a:lnSpc>
                <a:spcPts val="6868"/>
              </a:lnSpc>
            </a:pPr>
            <a:r>
              <a:rPr lang="en-US" sz="6603">
                <a:solidFill>
                  <a:srgbClr val="1D1D1D"/>
                </a:solidFill>
                <a:latin typeface="Playfair Display"/>
                <a:ea typeface="Playfair Display"/>
                <a:cs typeface="Playfair Display"/>
                <a:sym typeface="Playfair Display"/>
              </a:rPr>
              <a:t>Chức Năng Chính</a:t>
            </a:r>
          </a:p>
        </p:txBody>
      </p:sp>
      <p:grpSp>
        <p:nvGrpSpPr>
          <p:cNvPr name="Group 9" id="9"/>
          <p:cNvGrpSpPr/>
          <p:nvPr/>
        </p:nvGrpSpPr>
        <p:grpSpPr>
          <a:xfrm rot="-5400000">
            <a:off x="4186272" y="1935224"/>
            <a:ext cx="4473918" cy="8857784"/>
            <a:chOff x="0" y="0"/>
            <a:chExt cx="19126993" cy="37868990"/>
          </a:xfrm>
        </p:grpSpPr>
        <p:sp>
          <p:nvSpPr>
            <p:cNvPr name="Freeform 10" id="10"/>
            <p:cNvSpPr/>
            <p:nvPr/>
          </p:nvSpPr>
          <p:spPr>
            <a:xfrm flipH="false" flipV="false" rot="0">
              <a:off x="0" y="0"/>
              <a:ext cx="19126992" cy="37868991"/>
            </a:xfrm>
            <a:custGeom>
              <a:avLst/>
              <a:gdLst/>
              <a:ahLst/>
              <a:cxnLst/>
              <a:rect r="r" b="b" t="t" l="l"/>
              <a:pathLst>
                <a:path h="37868991" w="19126992">
                  <a:moveTo>
                    <a:pt x="0" y="0"/>
                  </a:moveTo>
                  <a:lnTo>
                    <a:pt x="19126992" y="0"/>
                  </a:lnTo>
                  <a:lnTo>
                    <a:pt x="19126992" y="37868991"/>
                  </a:lnTo>
                  <a:lnTo>
                    <a:pt x="0" y="37868991"/>
                  </a:lnTo>
                  <a:close/>
                </a:path>
              </a:pathLst>
            </a:custGeom>
            <a:solidFill>
              <a:srgbClr val="FFFFFF"/>
            </a:solidFill>
          </p:spPr>
        </p:sp>
      </p:grpSp>
      <p:sp>
        <p:nvSpPr>
          <p:cNvPr name="TextBox 11" id="11"/>
          <p:cNvSpPr txBox="true"/>
          <p:nvPr/>
        </p:nvSpPr>
        <p:spPr>
          <a:xfrm rot="0">
            <a:off x="2383024" y="4352108"/>
            <a:ext cx="9156242" cy="3860464"/>
          </a:xfrm>
          <a:prstGeom prst="rect">
            <a:avLst/>
          </a:prstGeom>
        </p:spPr>
        <p:txBody>
          <a:bodyPr anchor="t" rtlCol="false" tIns="0" lIns="0" bIns="0" rIns="0">
            <a:spAutoFit/>
          </a:bodyPr>
          <a:lstStyle/>
          <a:p>
            <a:pPr algn="l">
              <a:lnSpc>
                <a:spcPts val="2085"/>
              </a:lnSpc>
            </a:pPr>
          </a:p>
          <a:p>
            <a:pPr algn="l">
              <a:lnSpc>
                <a:spcPts val="2085"/>
              </a:lnSpc>
            </a:pPr>
            <a:r>
              <a:rPr lang="en-US" sz="2397">
                <a:solidFill>
                  <a:srgbClr val="1D1D1D"/>
                </a:solidFill>
                <a:latin typeface="Montserrat"/>
                <a:ea typeface="Montserrat"/>
                <a:cs typeface="Montserrat"/>
                <a:sym typeface="Montserrat"/>
              </a:rPr>
              <a:t> </a:t>
            </a:r>
          </a:p>
          <a:p>
            <a:pPr algn="l">
              <a:lnSpc>
                <a:spcPts val="2085"/>
              </a:lnSpc>
            </a:pPr>
            <a:r>
              <a:rPr lang="en-US" sz="2397">
                <a:solidFill>
                  <a:srgbClr val="1D1D1D"/>
                </a:solidFill>
                <a:latin typeface="Montserrat"/>
                <a:ea typeface="Montserrat"/>
                <a:cs typeface="Montserrat"/>
                <a:sym typeface="Montserrat"/>
              </a:rPr>
              <a:t>📌  1. Nghiên cứu người dùng</a:t>
            </a:r>
          </a:p>
          <a:p>
            <a:pPr algn="l">
              <a:lnSpc>
                <a:spcPts val="2085"/>
              </a:lnSpc>
            </a:pPr>
          </a:p>
          <a:p>
            <a:pPr algn="l">
              <a:lnSpc>
                <a:spcPts val="2085"/>
              </a:lnSpc>
            </a:pPr>
            <a:r>
              <a:rPr lang="en-US" sz="2397">
                <a:solidFill>
                  <a:srgbClr val="1D1D1D"/>
                </a:solidFill>
                <a:latin typeface="Montserrat"/>
                <a:ea typeface="Montserrat"/>
                <a:cs typeface="Montserrat"/>
                <a:sym typeface="Montserrat"/>
              </a:rPr>
              <a:t>Khảo sát, phỏng vấn, xây dựng persona &amp; user journey</a:t>
            </a:r>
          </a:p>
          <a:p>
            <a:pPr algn="l">
              <a:lnSpc>
                <a:spcPts val="2085"/>
              </a:lnSpc>
            </a:pPr>
          </a:p>
          <a:p>
            <a:pPr algn="l">
              <a:lnSpc>
                <a:spcPts val="2085"/>
              </a:lnSpc>
            </a:pPr>
            <a:r>
              <a:rPr lang="en-US" sz="2397">
                <a:solidFill>
                  <a:srgbClr val="1D1D1D"/>
                </a:solidFill>
                <a:latin typeface="Montserrat"/>
                <a:ea typeface="Montserrat"/>
                <a:cs typeface="Montserrat"/>
                <a:sym typeface="Montserrat"/>
              </a:rPr>
              <a:t>📌 2. Thiết kế UX</a:t>
            </a:r>
          </a:p>
          <a:p>
            <a:pPr algn="l">
              <a:lnSpc>
                <a:spcPts val="2085"/>
              </a:lnSpc>
            </a:pPr>
          </a:p>
          <a:p>
            <a:pPr algn="l">
              <a:lnSpc>
                <a:spcPts val="2085"/>
              </a:lnSpc>
            </a:pPr>
            <a:r>
              <a:rPr lang="en-US" sz="2397">
                <a:solidFill>
                  <a:srgbClr val="1D1D1D"/>
                </a:solidFill>
                <a:latin typeface="Montserrat"/>
                <a:ea typeface="Montserrat"/>
                <a:cs typeface="Montserrat"/>
                <a:sym typeface="Montserrat"/>
              </a:rPr>
              <a:t>Xây dựng wireframe, flow, cấu trúc thông tin</a:t>
            </a:r>
          </a:p>
          <a:p>
            <a:pPr algn="l">
              <a:lnSpc>
                <a:spcPts val="2085"/>
              </a:lnSpc>
            </a:pPr>
          </a:p>
          <a:p>
            <a:pPr algn="l">
              <a:lnSpc>
                <a:spcPts val="2085"/>
              </a:lnSpc>
            </a:pPr>
            <a:r>
              <a:rPr lang="en-US" sz="2397">
                <a:solidFill>
                  <a:srgbClr val="1D1D1D"/>
                </a:solidFill>
                <a:latin typeface="Montserrat"/>
                <a:ea typeface="Montserrat"/>
                <a:cs typeface="Montserrat"/>
                <a:sym typeface="Montserrat"/>
              </a:rPr>
              <a:t>📌 3. Thiết kế UI</a:t>
            </a:r>
          </a:p>
          <a:p>
            <a:pPr algn="l">
              <a:lnSpc>
                <a:spcPts val="2085"/>
              </a:lnSpc>
            </a:pPr>
          </a:p>
          <a:p>
            <a:pPr algn="l">
              <a:lnSpc>
                <a:spcPts val="2085"/>
              </a:lnSpc>
            </a:pPr>
            <a:r>
              <a:rPr lang="en-US" sz="2397">
                <a:solidFill>
                  <a:srgbClr val="1D1D1D"/>
                </a:solidFill>
                <a:latin typeface="Montserrat"/>
                <a:ea typeface="Montserrat"/>
                <a:cs typeface="Montserrat"/>
                <a:sym typeface="Montserrat"/>
              </a:rPr>
              <a:t>Giao diện đẹp, chuẩn brand, dễ dùng</a:t>
            </a:r>
          </a:p>
          <a:p>
            <a:pPr algn="l">
              <a:lnSpc>
                <a:spcPts val="2085"/>
              </a:lnSpc>
            </a:pPr>
          </a:p>
          <a:p>
            <a:pPr algn="l">
              <a:lnSpc>
                <a:spcPts val="2085"/>
              </a:lnSpc>
            </a:pPr>
            <a:r>
              <a:rPr lang="en-US" sz="2397">
                <a:solidFill>
                  <a:srgbClr val="1D1D1D"/>
                </a:solidFill>
                <a:latin typeface="Montserrat"/>
                <a:ea typeface="Montserrat"/>
                <a:cs typeface="Montserrat"/>
                <a:sym typeface="Montserrat"/>
              </a:rPr>
              <a:t>Xây dựng design system</a:t>
            </a:r>
          </a:p>
        </p:txBody>
      </p:sp>
      <p:grpSp>
        <p:nvGrpSpPr>
          <p:cNvPr name="Group 12" id="12"/>
          <p:cNvGrpSpPr/>
          <p:nvPr/>
        </p:nvGrpSpPr>
        <p:grpSpPr>
          <a:xfrm rot="-5400000">
            <a:off x="3691844" y="7593427"/>
            <a:ext cx="657225" cy="2672521"/>
            <a:chOff x="0" y="0"/>
            <a:chExt cx="2809783" cy="11425618"/>
          </a:xfrm>
        </p:grpSpPr>
        <p:sp>
          <p:nvSpPr>
            <p:cNvPr name="Freeform 13" id="13"/>
            <p:cNvSpPr/>
            <p:nvPr/>
          </p:nvSpPr>
          <p:spPr>
            <a:xfrm flipH="false" flipV="false" rot="0">
              <a:off x="0" y="0"/>
              <a:ext cx="2809783" cy="11425618"/>
            </a:xfrm>
            <a:custGeom>
              <a:avLst/>
              <a:gdLst/>
              <a:ahLst/>
              <a:cxnLst/>
              <a:rect r="r" b="b" t="t" l="l"/>
              <a:pathLst>
                <a:path h="11425618" w="2809783">
                  <a:moveTo>
                    <a:pt x="0" y="0"/>
                  </a:moveTo>
                  <a:lnTo>
                    <a:pt x="2809783" y="0"/>
                  </a:lnTo>
                  <a:lnTo>
                    <a:pt x="2809783" y="11425618"/>
                  </a:lnTo>
                  <a:lnTo>
                    <a:pt x="0" y="11425618"/>
                  </a:lnTo>
                  <a:close/>
                </a:path>
              </a:pathLst>
            </a:custGeom>
            <a:solidFill>
              <a:srgbClr val="1D1D1D"/>
            </a:solidFill>
          </p:spPr>
        </p:sp>
      </p:grpSp>
      <p:sp>
        <p:nvSpPr>
          <p:cNvPr name="TextBox 14" id="14"/>
          <p:cNvSpPr txBox="true"/>
          <p:nvPr/>
        </p:nvSpPr>
        <p:spPr>
          <a:xfrm rot="0">
            <a:off x="1028700" y="1062228"/>
            <a:ext cx="2941973" cy="369189"/>
          </a:xfrm>
          <a:prstGeom prst="rect">
            <a:avLst/>
          </a:prstGeom>
        </p:spPr>
        <p:txBody>
          <a:bodyPr anchor="t" rtlCol="false" tIns="0" lIns="0" bIns="0" rIns="0">
            <a:spAutoFit/>
          </a:bodyPr>
          <a:lstStyle/>
          <a:p>
            <a:pPr algn="l">
              <a:lnSpc>
                <a:spcPts val="2807"/>
              </a:lnSpc>
            </a:pPr>
            <a:r>
              <a:rPr lang="en-US" sz="2699">
                <a:solidFill>
                  <a:srgbClr val="1D1D1D"/>
                </a:solidFill>
                <a:latin typeface="Garamond"/>
                <a:ea typeface="Garamond"/>
                <a:cs typeface="Garamond"/>
                <a:sym typeface="Garamond"/>
              </a:rPr>
              <a:t>NHÓM 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045936" y="3044936"/>
            <a:ext cx="10287000" cy="4197128"/>
            <a:chOff x="0" y="0"/>
            <a:chExt cx="43979205" cy="17943652"/>
          </a:xfrm>
        </p:grpSpPr>
        <p:sp>
          <p:nvSpPr>
            <p:cNvPr name="Freeform 3" id="3"/>
            <p:cNvSpPr/>
            <p:nvPr/>
          </p:nvSpPr>
          <p:spPr>
            <a:xfrm flipH="false" flipV="false" rot="0">
              <a:off x="0" y="0"/>
              <a:ext cx="43979204" cy="17943652"/>
            </a:xfrm>
            <a:custGeom>
              <a:avLst/>
              <a:gdLst/>
              <a:ahLst/>
              <a:cxnLst/>
              <a:rect r="r" b="b" t="t" l="l"/>
              <a:pathLst>
                <a:path h="17943652" w="43979204">
                  <a:moveTo>
                    <a:pt x="0" y="0"/>
                  </a:moveTo>
                  <a:lnTo>
                    <a:pt x="43979204" y="0"/>
                  </a:lnTo>
                  <a:lnTo>
                    <a:pt x="43979204" y="17943652"/>
                  </a:lnTo>
                  <a:lnTo>
                    <a:pt x="0" y="17943652"/>
                  </a:lnTo>
                  <a:close/>
                </a:path>
              </a:pathLst>
            </a:custGeom>
            <a:solidFill>
              <a:srgbClr val="E9E7E8"/>
            </a:solidFill>
          </p:spPr>
        </p:sp>
      </p:grpSp>
      <p:sp>
        <p:nvSpPr>
          <p:cNvPr name="Freeform 4" id="4"/>
          <p:cNvSpPr/>
          <p:nvPr/>
        </p:nvSpPr>
        <p:spPr>
          <a:xfrm flipH="false" flipV="false" rot="0">
            <a:off x="10447092" y="1338453"/>
            <a:ext cx="3329455" cy="2638593"/>
          </a:xfrm>
          <a:custGeom>
            <a:avLst/>
            <a:gdLst/>
            <a:ahLst/>
            <a:cxnLst/>
            <a:rect r="r" b="b" t="t" l="l"/>
            <a:pathLst>
              <a:path h="2638593" w="3329455">
                <a:moveTo>
                  <a:pt x="0" y="0"/>
                </a:moveTo>
                <a:lnTo>
                  <a:pt x="3329455" y="0"/>
                </a:lnTo>
                <a:lnTo>
                  <a:pt x="3329455" y="2638593"/>
                </a:lnTo>
                <a:lnTo>
                  <a:pt x="0" y="2638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311166">
            <a:off x="15238590" y="3800884"/>
            <a:ext cx="9294228" cy="7365676"/>
          </a:xfrm>
          <a:custGeom>
            <a:avLst/>
            <a:gdLst/>
            <a:ahLst/>
            <a:cxnLst/>
            <a:rect r="r" b="b" t="t" l="l"/>
            <a:pathLst>
              <a:path h="7365676" w="9294228">
                <a:moveTo>
                  <a:pt x="0" y="0"/>
                </a:moveTo>
                <a:lnTo>
                  <a:pt x="9294228" y="0"/>
                </a:lnTo>
                <a:lnTo>
                  <a:pt x="9294228" y="7365676"/>
                </a:lnTo>
                <a:lnTo>
                  <a:pt x="0" y="7365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545747" y="2089023"/>
            <a:ext cx="5713553" cy="7169277"/>
            <a:chOff x="0" y="0"/>
            <a:chExt cx="7618071" cy="9559036"/>
          </a:xfrm>
        </p:grpSpPr>
        <p:pic>
          <p:nvPicPr>
            <p:cNvPr name="Picture 7" id="7"/>
            <p:cNvPicPr>
              <a:picLocks noChangeAspect="true"/>
            </p:cNvPicPr>
            <p:nvPr/>
          </p:nvPicPr>
          <p:blipFill>
            <a:blip r:embed="rId6"/>
            <a:srcRect l="27585" t="0" r="27585" b="0"/>
            <a:stretch>
              <a:fillRect/>
            </a:stretch>
          </p:blipFill>
          <p:spPr>
            <a:xfrm flipH="false" flipV="false">
              <a:off x="0" y="0"/>
              <a:ext cx="7618071" cy="9559036"/>
            </a:xfrm>
            <a:prstGeom prst="rect">
              <a:avLst/>
            </a:prstGeom>
          </p:spPr>
        </p:pic>
      </p:grpSp>
      <p:sp>
        <p:nvSpPr>
          <p:cNvPr name="Freeform 8" id="8"/>
          <p:cNvSpPr/>
          <p:nvPr/>
        </p:nvSpPr>
        <p:spPr>
          <a:xfrm flipH="true" flipV="false" rot="-10800000">
            <a:off x="-2428262" y="7979657"/>
            <a:ext cx="4856524" cy="4114800"/>
          </a:xfrm>
          <a:custGeom>
            <a:avLst/>
            <a:gdLst/>
            <a:ahLst/>
            <a:cxnLst/>
            <a:rect r="r" b="b" t="t" l="l"/>
            <a:pathLst>
              <a:path h="4114800" w="4856524">
                <a:moveTo>
                  <a:pt x="4856524" y="0"/>
                </a:moveTo>
                <a:lnTo>
                  <a:pt x="0" y="0"/>
                </a:lnTo>
                <a:lnTo>
                  <a:pt x="0" y="4114800"/>
                </a:lnTo>
                <a:lnTo>
                  <a:pt x="4856524" y="4114800"/>
                </a:lnTo>
                <a:lnTo>
                  <a:pt x="48565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684196" y="2753000"/>
            <a:ext cx="7762896" cy="817245"/>
          </a:xfrm>
          <a:prstGeom prst="rect">
            <a:avLst/>
          </a:prstGeom>
        </p:spPr>
        <p:txBody>
          <a:bodyPr anchor="t" rtlCol="false" tIns="0" lIns="0" bIns="0" rIns="0">
            <a:spAutoFit/>
          </a:bodyPr>
          <a:lstStyle/>
          <a:p>
            <a:pPr algn="l">
              <a:lnSpc>
                <a:spcPts val="6240"/>
              </a:lnSpc>
            </a:pPr>
            <a:r>
              <a:rPr lang="en-US" sz="6000">
                <a:solidFill>
                  <a:srgbClr val="1D1D1D"/>
                </a:solidFill>
                <a:latin typeface="Playfair Display"/>
                <a:ea typeface="Playfair Display"/>
                <a:cs typeface="Playfair Display"/>
                <a:sym typeface="Playfair Display"/>
              </a:rPr>
              <a:t>Nhiệm Vụ</a:t>
            </a:r>
          </a:p>
        </p:txBody>
      </p:sp>
      <p:sp>
        <p:nvSpPr>
          <p:cNvPr name="TextBox 10" id="10"/>
          <p:cNvSpPr txBox="true"/>
          <p:nvPr/>
        </p:nvSpPr>
        <p:spPr>
          <a:xfrm rot="0">
            <a:off x="2555321" y="4221392"/>
            <a:ext cx="7891771" cy="3347573"/>
          </a:xfrm>
          <a:prstGeom prst="rect">
            <a:avLst/>
          </a:prstGeom>
        </p:spPr>
        <p:txBody>
          <a:bodyPr anchor="t" rtlCol="false" tIns="0" lIns="0" bIns="0" rIns="0">
            <a:spAutoFit/>
          </a:bodyPr>
          <a:lstStyle/>
          <a:p>
            <a:pPr algn="l">
              <a:lnSpc>
                <a:spcPts val="5415"/>
              </a:lnSpc>
            </a:pPr>
            <a:r>
              <a:rPr lang="en-US" sz="2166">
                <a:solidFill>
                  <a:srgbClr val="1D1D1D"/>
                </a:solidFill>
                <a:latin typeface="Montserrat"/>
                <a:ea typeface="Montserrat"/>
                <a:cs typeface="Montserrat"/>
                <a:sym typeface="Montserrat"/>
              </a:rPr>
              <a:t>1. Nghiên cứu người dùng (User Research)</a:t>
            </a:r>
          </a:p>
          <a:p>
            <a:pPr algn="l">
              <a:lnSpc>
                <a:spcPts val="5415"/>
              </a:lnSpc>
            </a:pPr>
            <a:r>
              <a:rPr lang="en-US" sz="2166">
                <a:solidFill>
                  <a:srgbClr val="1D1D1D"/>
                </a:solidFill>
                <a:latin typeface="Montserrat"/>
                <a:ea typeface="Montserrat"/>
                <a:cs typeface="Montserrat"/>
                <a:sym typeface="Montserrat"/>
              </a:rPr>
              <a:t>2. Thiết kế trải nghiệm người dùng (UX Design)</a:t>
            </a:r>
          </a:p>
          <a:p>
            <a:pPr algn="l">
              <a:lnSpc>
                <a:spcPts val="5415"/>
              </a:lnSpc>
            </a:pPr>
            <a:r>
              <a:rPr lang="en-US" sz="2166">
                <a:solidFill>
                  <a:srgbClr val="1D1D1D"/>
                </a:solidFill>
                <a:latin typeface="Montserrat"/>
                <a:ea typeface="Montserrat"/>
                <a:cs typeface="Montserrat"/>
                <a:sym typeface="Montserrat"/>
              </a:rPr>
              <a:t>3. Thiết kế giao diện người dùng (UI Design)</a:t>
            </a:r>
          </a:p>
          <a:p>
            <a:pPr algn="l">
              <a:lnSpc>
                <a:spcPts val="5415"/>
              </a:lnSpc>
            </a:pPr>
            <a:r>
              <a:rPr lang="en-US" sz="2166">
                <a:solidFill>
                  <a:srgbClr val="1D1D1D"/>
                </a:solidFill>
                <a:latin typeface="Montserrat"/>
                <a:ea typeface="Montserrat"/>
                <a:cs typeface="Montserrat"/>
                <a:sym typeface="Montserrat"/>
              </a:rPr>
              <a:t>4. Tạo prototype &amp; kiểm thử (Testing &amp; Iteration)</a:t>
            </a:r>
          </a:p>
          <a:p>
            <a:pPr algn="l">
              <a:lnSpc>
                <a:spcPts val="5415"/>
              </a:lnSpc>
            </a:pPr>
            <a:r>
              <a:rPr lang="en-US" sz="2166">
                <a:solidFill>
                  <a:srgbClr val="1D1D1D"/>
                </a:solidFill>
                <a:latin typeface="Montserrat"/>
                <a:ea typeface="Montserrat"/>
                <a:cs typeface="Montserrat"/>
                <a:sym typeface="Montserrat"/>
              </a:rPr>
              <a:t>5. Phối hợp &amp; bàn giao với các phòng ban</a:t>
            </a:r>
          </a:p>
        </p:txBody>
      </p:sp>
      <p:sp>
        <p:nvSpPr>
          <p:cNvPr name="TextBox 11" id="11"/>
          <p:cNvSpPr txBox="true"/>
          <p:nvPr/>
        </p:nvSpPr>
        <p:spPr>
          <a:xfrm rot="0">
            <a:off x="2684196" y="3836649"/>
            <a:ext cx="3374822" cy="356234"/>
          </a:xfrm>
          <a:prstGeom prst="rect">
            <a:avLst/>
          </a:prstGeom>
        </p:spPr>
        <p:txBody>
          <a:bodyPr anchor="t" rtlCol="false" tIns="0" lIns="0" bIns="0" rIns="0">
            <a:spAutoFit/>
          </a:bodyPr>
          <a:lstStyle/>
          <a:p>
            <a:pPr algn="l">
              <a:lnSpc>
                <a:spcPts val="2940"/>
              </a:lnSpc>
            </a:pPr>
            <a:r>
              <a:rPr lang="en-US" sz="2100">
                <a:solidFill>
                  <a:srgbClr val="F2A33A"/>
                </a:solidFill>
                <a:latin typeface="Montserrat"/>
                <a:ea typeface="Montserrat"/>
                <a:cs typeface="Montserrat"/>
                <a:sym typeface="Montserrat"/>
              </a:rPr>
              <a:t>UI  / UX  Designer</a:t>
            </a:r>
          </a:p>
        </p:txBody>
      </p:sp>
      <p:sp>
        <p:nvSpPr>
          <p:cNvPr name="TextBox 12" id="12"/>
          <p:cNvSpPr txBox="true"/>
          <p:nvPr/>
        </p:nvSpPr>
        <p:spPr>
          <a:xfrm rot="0">
            <a:off x="3038733" y="7615167"/>
            <a:ext cx="1963446" cy="356169"/>
          </a:xfrm>
          <a:prstGeom prst="rect">
            <a:avLst/>
          </a:prstGeom>
        </p:spPr>
        <p:txBody>
          <a:bodyPr anchor="t" rtlCol="false" tIns="0" lIns="0" bIns="0" rIns="0">
            <a:spAutoFit/>
          </a:bodyPr>
          <a:lstStyle/>
          <a:p>
            <a:pPr algn="ctr">
              <a:lnSpc>
                <a:spcPts val="2940"/>
              </a:lnSpc>
            </a:pPr>
            <a:r>
              <a:rPr lang="en-US" sz="2100">
                <a:solidFill>
                  <a:srgbClr val="FFFFFF"/>
                </a:solidFill>
                <a:latin typeface="Montserrat"/>
                <a:ea typeface="Montserrat"/>
                <a:cs typeface="Montserrat"/>
                <a:sym typeface="Montserrat"/>
              </a:rPr>
              <a:t>Read More</a:t>
            </a:r>
          </a:p>
        </p:txBody>
      </p:sp>
      <p:sp>
        <p:nvSpPr>
          <p:cNvPr name="TextBox 13" id="13"/>
          <p:cNvSpPr txBox="true"/>
          <p:nvPr/>
        </p:nvSpPr>
        <p:spPr>
          <a:xfrm rot="0">
            <a:off x="1028700" y="1062228"/>
            <a:ext cx="2941973" cy="369189"/>
          </a:xfrm>
          <a:prstGeom prst="rect">
            <a:avLst/>
          </a:prstGeom>
        </p:spPr>
        <p:txBody>
          <a:bodyPr anchor="t" rtlCol="false" tIns="0" lIns="0" bIns="0" rIns="0">
            <a:spAutoFit/>
          </a:bodyPr>
          <a:lstStyle/>
          <a:p>
            <a:pPr algn="l">
              <a:lnSpc>
                <a:spcPts val="2807"/>
              </a:lnSpc>
            </a:pPr>
            <a:r>
              <a:rPr lang="en-US" sz="2699">
                <a:solidFill>
                  <a:srgbClr val="1D1D1D"/>
                </a:solidFill>
                <a:latin typeface="Garamond"/>
                <a:ea typeface="Garamond"/>
                <a:cs typeface="Garamond"/>
                <a:sym typeface="Garamond"/>
              </a:rPr>
              <a:t>NHÓM 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941964" y="940964"/>
            <a:ext cx="10287000" cy="8405071"/>
            <a:chOff x="0" y="0"/>
            <a:chExt cx="43979205" cy="35933543"/>
          </a:xfrm>
        </p:grpSpPr>
        <p:sp>
          <p:nvSpPr>
            <p:cNvPr name="Freeform 3" id="3"/>
            <p:cNvSpPr/>
            <p:nvPr/>
          </p:nvSpPr>
          <p:spPr>
            <a:xfrm flipH="false" flipV="false" rot="0">
              <a:off x="0" y="0"/>
              <a:ext cx="43979204" cy="35933543"/>
            </a:xfrm>
            <a:custGeom>
              <a:avLst/>
              <a:gdLst/>
              <a:ahLst/>
              <a:cxnLst/>
              <a:rect r="r" b="b" t="t" l="l"/>
              <a:pathLst>
                <a:path h="35933543" w="43979204">
                  <a:moveTo>
                    <a:pt x="0" y="0"/>
                  </a:moveTo>
                  <a:lnTo>
                    <a:pt x="43979204" y="0"/>
                  </a:lnTo>
                  <a:lnTo>
                    <a:pt x="43979204" y="35933543"/>
                  </a:lnTo>
                  <a:lnTo>
                    <a:pt x="0" y="35933543"/>
                  </a:lnTo>
                  <a:close/>
                </a:path>
              </a:pathLst>
            </a:custGeom>
            <a:solidFill>
              <a:srgbClr val="E9E7E8"/>
            </a:solidFill>
          </p:spPr>
        </p:sp>
      </p:grpSp>
      <p:sp>
        <p:nvSpPr>
          <p:cNvPr name="Freeform 4" id="4"/>
          <p:cNvSpPr/>
          <p:nvPr/>
        </p:nvSpPr>
        <p:spPr>
          <a:xfrm flipH="false" flipV="false" rot="7311166">
            <a:off x="12200105" y="-644016"/>
            <a:ext cx="9294228" cy="7365676"/>
          </a:xfrm>
          <a:custGeom>
            <a:avLst/>
            <a:gdLst/>
            <a:ahLst/>
            <a:cxnLst/>
            <a:rect r="r" b="b" t="t" l="l"/>
            <a:pathLst>
              <a:path h="7365676" w="9294228">
                <a:moveTo>
                  <a:pt x="0" y="0"/>
                </a:moveTo>
                <a:lnTo>
                  <a:pt x="9294228" y="0"/>
                </a:lnTo>
                <a:lnTo>
                  <a:pt x="9294228" y="7365675"/>
                </a:lnTo>
                <a:lnTo>
                  <a:pt x="0" y="7365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453853">
            <a:off x="1061148" y="7756516"/>
            <a:ext cx="4185709" cy="3317174"/>
          </a:xfrm>
          <a:custGeom>
            <a:avLst/>
            <a:gdLst/>
            <a:ahLst/>
            <a:cxnLst/>
            <a:rect r="r" b="b" t="t" l="l"/>
            <a:pathLst>
              <a:path h="3317174" w="4185709">
                <a:moveTo>
                  <a:pt x="0" y="0"/>
                </a:moveTo>
                <a:lnTo>
                  <a:pt x="4185709" y="0"/>
                </a:lnTo>
                <a:lnTo>
                  <a:pt x="4185709" y="3317174"/>
                </a:lnTo>
                <a:lnTo>
                  <a:pt x="0" y="3317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499687" y="4324096"/>
            <a:ext cx="7383242" cy="4934204"/>
            <a:chOff x="0" y="0"/>
            <a:chExt cx="9844323" cy="6578938"/>
          </a:xfrm>
        </p:grpSpPr>
        <p:pic>
          <p:nvPicPr>
            <p:cNvPr name="Picture 7" id="7"/>
            <p:cNvPicPr>
              <a:picLocks noChangeAspect="true"/>
            </p:cNvPicPr>
            <p:nvPr/>
          </p:nvPicPr>
          <p:blipFill>
            <a:blip r:embed="rId6"/>
            <a:srcRect l="3239" t="0" r="3239" b="0"/>
            <a:stretch>
              <a:fillRect/>
            </a:stretch>
          </p:blipFill>
          <p:spPr>
            <a:xfrm flipH="false" flipV="false">
              <a:off x="0" y="0"/>
              <a:ext cx="9844323" cy="6578938"/>
            </a:xfrm>
            <a:prstGeom prst="rect">
              <a:avLst/>
            </a:prstGeom>
          </p:spPr>
        </p:pic>
      </p:grpSp>
      <p:grpSp>
        <p:nvGrpSpPr>
          <p:cNvPr name="Group 8" id="8"/>
          <p:cNvGrpSpPr/>
          <p:nvPr/>
        </p:nvGrpSpPr>
        <p:grpSpPr>
          <a:xfrm rot="-5400000">
            <a:off x="10141117" y="1803217"/>
            <a:ext cx="6859994" cy="7376371"/>
            <a:chOff x="0" y="0"/>
            <a:chExt cx="29327994" cy="31535623"/>
          </a:xfrm>
        </p:grpSpPr>
        <p:sp>
          <p:nvSpPr>
            <p:cNvPr name="Freeform 9" id="9"/>
            <p:cNvSpPr/>
            <p:nvPr/>
          </p:nvSpPr>
          <p:spPr>
            <a:xfrm flipH="false" flipV="false" rot="0">
              <a:off x="0" y="0"/>
              <a:ext cx="29327993" cy="31535622"/>
            </a:xfrm>
            <a:custGeom>
              <a:avLst/>
              <a:gdLst/>
              <a:ahLst/>
              <a:cxnLst/>
              <a:rect r="r" b="b" t="t" l="l"/>
              <a:pathLst>
                <a:path h="31535622" w="29327993">
                  <a:moveTo>
                    <a:pt x="0" y="0"/>
                  </a:moveTo>
                  <a:lnTo>
                    <a:pt x="29327993" y="0"/>
                  </a:lnTo>
                  <a:lnTo>
                    <a:pt x="29327993" y="31535622"/>
                  </a:lnTo>
                  <a:lnTo>
                    <a:pt x="0" y="31535622"/>
                  </a:lnTo>
                  <a:close/>
                </a:path>
              </a:pathLst>
            </a:custGeom>
            <a:solidFill>
              <a:srgbClr val="FFFFFF"/>
            </a:solidFill>
          </p:spPr>
        </p:sp>
      </p:grpSp>
      <p:sp>
        <p:nvSpPr>
          <p:cNvPr name="Freeform 10" id="10"/>
          <p:cNvSpPr/>
          <p:nvPr/>
        </p:nvSpPr>
        <p:spPr>
          <a:xfrm flipH="true" flipV="false" rot="0">
            <a:off x="16847219" y="2088460"/>
            <a:ext cx="4856524" cy="4114800"/>
          </a:xfrm>
          <a:custGeom>
            <a:avLst/>
            <a:gdLst/>
            <a:ahLst/>
            <a:cxnLst/>
            <a:rect r="r" b="b" t="t" l="l"/>
            <a:pathLst>
              <a:path h="4114800" w="4856524">
                <a:moveTo>
                  <a:pt x="4856524" y="0"/>
                </a:moveTo>
                <a:lnTo>
                  <a:pt x="0" y="0"/>
                </a:lnTo>
                <a:lnTo>
                  <a:pt x="0" y="4114800"/>
                </a:lnTo>
                <a:lnTo>
                  <a:pt x="4856524" y="4114800"/>
                </a:lnTo>
                <a:lnTo>
                  <a:pt x="48565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0191318" y="2434840"/>
            <a:ext cx="6759593" cy="5970090"/>
          </a:xfrm>
          <a:prstGeom prst="rect">
            <a:avLst/>
          </a:prstGeom>
        </p:spPr>
        <p:txBody>
          <a:bodyPr anchor="t" rtlCol="false" tIns="0" lIns="0" bIns="0" rIns="0">
            <a:spAutoFit/>
          </a:bodyPr>
          <a:lstStyle/>
          <a:p>
            <a:pPr algn="l">
              <a:lnSpc>
                <a:spcPts val="3388"/>
              </a:lnSpc>
            </a:pPr>
            <a:r>
              <a:rPr lang="en-US" sz="2420">
                <a:solidFill>
                  <a:srgbClr val="1D1D1D"/>
                </a:solidFill>
                <a:latin typeface="Montserrat"/>
                <a:ea typeface="Montserrat"/>
                <a:cs typeface="Montserrat"/>
                <a:sym typeface="Montserrat"/>
              </a:rPr>
              <a:t>Yêu cầu sản phẩm từ bộ phận sản phẩm, kinh doanh hoặc khách hàng. </a:t>
            </a:r>
          </a:p>
          <a:p>
            <a:pPr algn="l">
              <a:lnSpc>
                <a:spcPts val="3388"/>
              </a:lnSpc>
            </a:pPr>
          </a:p>
          <a:p>
            <a:pPr algn="l">
              <a:lnSpc>
                <a:spcPts val="3388"/>
              </a:lnSpc>
            </a:pPr>
            <a:r>
              <a:rPr lang="en-US" sz="2420">
                <a:solidFill>
                  <a:srgbClr val="1D1D1D"/>
                </a:solidFill>
                <a:latin typeface="Montserrat"/>
                <a:ea typeface="Montserrat"/>
                <a:cs typeface="Montserrat"/>
                <a:sym typeface="Montserrat"/>
              </a:rPr>
              <a:t>Dữ liệu nghiên cứu người dùng (persona, khảo sát, phản hồi). </a:t>
            </a:r>
          </a:p>
          <a:p>
            <a:pPr algn="l">
              <a:lnSpc>
                <a:spcPts val="3388"/>
              </a:lnSpc>
            </a:pPr>
          </a:p>
          <a:p>
            <a:pPr algn="l">
              <a:lnSpc>
                <a:spcPts val="3388"/>
              </a:lnSpc>
            </a:pPr>
            <a:r>
              <a:rPr lang="en-US" sz="2420">
                <a:solidFill>
                  <a:srgbClr val="1D1D1D"/>
                </a:solidFill>
                <a:latin typeface="Montserrat"/>
                <a:ea typeface="Montserrat"/>
                <a:cs typeface="Montserrat"/>
                <a:sym typeface="Montserrat"/>
              </a:rPr>
              <a:t>Định hướng thương hiệu: màu sắc, logo, font, guidelines… </a:t>
            </a:r>
          </a:p>
          <a:p>
            <a:pPr algn="l">
              <a:lnSpc>
                <a:spcPts val="3388"/>
              </a:lnSpc>
            </a:pPr>
          </a:p>
          <a:p>
            <a:pPr algn="l">
              <a:lnSpc>
                <a:spcPts val="3388"/>
              </a:lnSpc>
            </a:pPr>
            <a:r>
              <a:rPr lang="en-US" sz="2420">
                <a:solidFill>
                  <a:srgbClr val="1D1D1D"/>
                </a:solidFill>
                <a:latin typeface="Montserrat"/>
                <a:ea typeface="Montserrat"/>
                <a:cs typeface="Montserrat"/>
                <a:sym typeface="Montserrat"/>
              </a:rPr>
              <a:t>Giới hạn kỹ thuật từ team phát triển (Dev team). </a:t>
            </a:r>
          </a:p>
          <a:p>
            <a:pPr algn="l">
              <a:lnSpc>
                <a:spcPts val="3388"/>
              </a:lnSpc>
            </a:pPr>
          </a:p>
          <a:p>
            <a:pPr algn="l">
              <a:lnSpc>
                <a:spcPts val="3388"/>
              </a:lnSpc>
            </a:pPr>
            <a:r>
              <a:rPr lang="en-US" sz="2420">
                <a:solidFill>
                  <a:srgbClr val="1D1D1D"/>
                </a:solidFill>
                <a:latin typeface="Montserrat"/>
                <a:ea typeface="Montserrat"/>
                <a:cs typeface="Montserrat"/>
                <a:sym typeface="Montserrat"/>
              </a:rPr>
              <a:t>Thông tin thị trường, đối thủ để phân tích so sánh</a:t>
            </a:r>
          </a:p>
        </p:txBody>
      </p:sp>
      <p:sp>
        <p:nvSpPr>
          <p:cNvPr name="TextBox 12" id="12"/>
          <p:cNvSpPr txBox="true"/>
          <p:nvPr/>
        </p:nvSpPr>
        <p:spPr>
          <a:xfrm rot="0">
            <a:off x="2499687" y="2624277"/>
            <a:ext cx="7383242" cy="896192"/>
          </a:xfrm>
          <a:prstGeom prst="rect">
            <a:avLst/>
          </a:prstGeom>
        </p:spPr>
        <p:txBody>
          <a:bodyPr anchor="t" rtlCol="false" tIns="0" lIns="0" bIns="0" rIns="0">
            <a:spAutoFit/>
          </a:bodyPr>
          <a:lstStyle/>
          <a:p>
            <a:pPr algn="l">
              <a:lnSpc>
                <a:spcPts val="6868"/>
              </a:lnSpc>
            </a:pPr>
            <a:r>
              <a:rPr lang="en-US" sz="6603">
                <a:solidFill>
                  <a:srgbClr val="1D1D1D"/>
                </a:solidFill>
                <a:latin typeface="Playfair Display"/>
                <a:ea typeface="Playfair Display"/>
                <a:cs typeface="Playfair Display"/>
                <a:sym typeface="Playfair Display"/>
              </a:rPr>
              <a:t>Đầu vào (Input)</a:t>
            </a:r>
          </a:p>
        </p:txBody>
      </p:sp>
      <p:sp>
        <p:nvSpPr>
          <p:cNvPr name="TextBox 13" id="13"/>
          <p:cNvSpPr txBox="true"/>
          <p:nvPr/>
        </p:nvSpPr>
        <p:spPr>
          <a:xfrm rot="0">
            <a:off x="1028700" y="1062228"/>
            <a:ext cx="2941973" cy="369189"/>
          </a:xfrm>
          <a:prstGeom prst="rect">
            <a:avLst/>
          </a:prstGeom>
        </p:spPr>
        <p:txBody>
          <a:bodyPr anchor="t" rtlCol="false" tIns="0" lIns="0" bIns="0" rIns="0">
            <a:spAutoFit/>
          </a:bodyPr>
          <a:lstStyle/>
          <a:p>
            <a:pPr algn="l">
              <a:lnSpc>
                <a:spcPts val="2807"/>
              </a:lnSpc>
            </a:pPr>
            <a:r>
              <a:rPr lang="en-US" sz="2699">
                <a:solidFill>
                  <a:srgbClr val="1D1D1D"/>
                </a:solidFill>
                <a:latin typeface="Garamond"/>
                <a:ea typeface="Garamond"/>
                <a:cs typeface="Garamond"/>
                <a:sym typeface="Garamond"/>
              </a:rPr>
              <a:t>NHÓM 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941964" y="940964"/>
            <a:ext cx="10287000" cy="8405071"/>
            <a:chOff x="0" y="0"/>
            <a:chExt cx="43979205" cy="35933543"/>
          </a:xfrm>
        </p:grpSpPr>
        <p:sp>
          <p:nvSpPr>
            <p:cNvPr name="Freeform 3" id="3"/>
            <p:cNvSpPr/>
            <p:nvPr/>
          </p:nvSpPr>
          <p:spPr>
            <a:xfrm flipH="false" flipV="false" rot="0">
              <a:off x="0" y="0"/>
              <a:ext cx="43979204" cy="35933543"/>
            </a:xfrm>
            <a:custGeom>
              <a:avLst/>
              <a:gdLst/>
              <a:ahLst/>
              <a:cxnLst/>
              <a:rect r="r" b="b" t="t" l="l"/>
              <a:pathLst>
                <a:path h="35933543" w="43979204">
                  <a:moveTo>
                    <a:pt x="0" y="0"/>
                  </a:moveTo>
                  <a:lnTo>
                    <a:pt x="43979204" y="0"/>
                  </a:lnTo>
                  <a:lnTo>
                    <a:pt x="43979204" y="35933543"/>
                  </a:lnTo>
                  <a:lnTo>
                    <a:pt x="0" y="35933543"/>
                  </a:lnTo>
                  <a:close/>
                </a:path>
              </a:pathLst>
            </a:custGeom>
            <a:solidFill>
              <a:srgbClr val="E9E7E8"/>
            </a:solidFill>
          </p:spPr>
        </p:sp>
      </p:grpSp>
      <p:sp>
        <p:nvSpPr>
          <p:cNvPr name="Freeform 4" id="4"/>
          <p:cNvSpPr/>
          <p:nvPr/>
        </p:nvSpPr>
        <p:spPr>
          <a:xfrm flipH="false" flipV="false" rot="7311166">
            <a:off x="12200105" y="-644016"/>
            <a:ext cx="9294228" cy="7365676"/>
          </a:xfrm>
          <a:custGeom>
            <a:avLst/>
            <a:gdLst/>
            <a:ahLst/>
            <a:cxnLst/>
            <a:rect r="r" b="b" t="t" l="l"/>
            <a:pathLst>
              <a:path h="7365676" w="9294228">
                <a:moveTo>
                  <a:pt x="0" y="0"/>
                </a:moveTo>
                <a:lnTo>
                  <a:pt x="9294228" y="0"/>
                </a:lnTo>
                <a:lnTo>
                  <a:pt x="9294228" y="7365675"/>
                </a:lnTo>
                <a:lnTo>
                  <a:pt x="0" y="7365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453853">
            <a:off x="1061148" y="7756516"/>
            <a:ext cx="4185709" cy="3317174"/>
          </a:xfrm>
          <a:custGeom>
            <a:avLst/>
            <a:gdLst/>
            <a:ahLst/>
            <a:cxnLst/>
            <a:rect r="r" b="b" t="t" l="l"/>
            <a:pathLst>
              <a:path h="3317174" w="4185709">
                <a:moveTo>
                  <a:pt x="0" y="0"/>
                </a:moveTo>
                <a:lnTo>
                  <a:pt x="4185709" y="0"/>
                </a:lnTo>
                <a:lnTo>
                  <a:pt x="4185709" y="3317174"/>
                </a:lnTo>
                <a:lnTo>
                  <a:pt x="0" y="3317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499687" y="4324096"/>
            <a:ext cx="7383242" cy="4934204"/>
            <a:chOff x="0" y="0"/>
            <a:chExt cx="9844323" cy="6578938"/>
          </a:xfrm>
        </p:grpSpPr>
        <p:pic>
          <p:nvPicPr>
            <p:cNvPr name="Picture 7" id="7"/>
            <p:cNvPicPr>
              <a:picLocks noChangeAspect="true"/>
            </p:cNvPicPr>
            <p:nvPr/>
          </p:nvPicPr>
          <p:blipFill>
            <a:blip r:embed="rId6"/>
            <a:srcRect l="3239" t="0" r="3239" b="0"/>
            <a:stretch>
              <a:fillRect/>
            </a:stretch>
          </p:blipFill>
          <p:spPr>
            <a:xfrm flipH="false" flipV="false">
              <a:off x="0" y="0"/>
              <a:ext cx="9844323" cy="6578938"/>
            </a:xfrm>
            <a:prstGeom prst="rect">
              <a:avLst/>
            </a:prstGeom>
          </p:spPr>
        </p:pic>
      </p:grpSp>
      <p:grpSp>
        <p:nvGrpSpPr>
          <p:cNvPr name="Group 8" id="8"/>
          <p:cNvGrpSpPr/>
          <p:nvPr/>
        </p:nvGrpSpPr>
        <p:grpSpPr>
          <a:xfrm rot="-5400000">
            <a:off x="10141117" y="1803217"/>
            <a:ext cx="6859994" cy="7376371"/>
            <a:chOff x="0" y="0"/>
            <a:chExt cx="29327994" cy="31535623"/>
          </a:xfrm>
        </p:grpSpPr>
        <p:sp>
          <p:nvSpPr>
            <p:cNvPr name="Freeform 9" id="9"/>
            <p:cNvSpPr/>
            <p:nvPr/>
          </p:nvSpPr>
          <p:spPr>
            <a:xfrm flipH="false" flipV="false" rot="0">
              <a:off x="0" y="0"/>
              <a:ext cx="29327993" cy="31535622"/>
            </a:xfrm>
            <a:custGeom>
              <a:avLst/>
              <a:gdLst/>
              <a:ahLst/>
              <a:cxnLst/>
              <a:rect r="r" b="b" t="t" l="l"/>
              <a:pathLst>
                <a:path h="31535622" w="29327993">
                  <a:moveTo>
                    <a:pt x="0" y="0"/>
                  </a:moveTo>
                  <a:lnTo>
                    <a:pt x="29327993" y="0"/>
                  </a:lnTo>
                  <a:lnTo>
                    <a:pt x="29327993" y="31535622"/>
                  </a:lnTo>
                  <a:lnTo>
                    <a:pt x="0" y="31535622"/>
                  </a:lnTo>
                  <a:close/>
                </a:path>
              </a:pathLst>
            </a:custGeom>
            <a:solidFill>
              <a:srgbClr val="FFFFFF"/>
            </a:solidFill>
          </p:spPr>
        </p:sp>
      </p:grpSp>
      <p:sp>
        <p:nvSpPr>
          <p:cNvPr name="Freeform 10" id="10"/>
          <p:cNvSpPr/>
          <p:nvPr/>
        </p:nvSpPr>
        <p:spPr>
          <a:xfrm flipH="true" flipV="false" rot="0">
            <a:off x="16847219" y="2088460"/>
            <a:ext cx="4856524" cy="4114800"/>
          </a:xfrm>
          <a:custGeom>
            <a:avLst/>
            <a:gdLst/>
            <a:ahLst/>
            <a:cxnLst/>
            <a:rect r="r" b="b" t="t" l="l"/>
            <a:pathLst>
              <a:path h="4114800" w="4856524">
                <a:moveTo>
                  <a:pt x="4856524" y="0"/>
                </a:moveTo>
                <a:lnTo>
                  <a:pt x="0" y="0"/>
                </a:lnTo>
                <a:lnTo>
                  <a:pt x="0" y="4114800"/>
                </a:lnTo>
                <a:lnTo>
                  <a:pt x="4856524" y="4114800"/>
                </a:lnTo>
                <a:lnTo>
                  <a:pt x="48565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0215695" y="2291965"/>
            <a:ext cx="6735216" cy="6120190"/>
          </a:xfrm>
          <a:prstGeom prst="rect">
            <a:avLst/>
          </a:prstGeom>
        </p:spPr>
        <p:txBody>
          <a:bodyPr anchor="t" rtlCol="false" tIns="0" lIns="0" bIns="0" rIns="0">
            <a:spAutoFit/>
          </a:bodyPr>
          <a:lstStyle/>
          <a:p>
            <a:pPr algn="l">
              <a:lnSpc>
                <a:spcPts val="4888"/>
              </a:lnSpc>
            </a:pPr>
            <a:r>
              <a:rPr lang="en-US" sz="2420">
                <a:solidFill>
                  <a:srgbClr val="1D1D1D"/>
                </a:solidFill>
                <a:latin typeface="Montserrat"/>
                <a:ea typeface="Montserrat"/>
                <a:cs typeface="Montserrat"/>
                <a:sym typeface="Montserrat"/>
              </a:rPr>
              <a:t>Wireframes, User Flow, Prototype (thiết kế khung trải nghiệm). </a:t>
            </a:r>
          </a:p>
          <a:p>
            <a:pPr algn="l">
              <a:lnSpc>
                <a:spcPts val="4888"/>
              </a:lnSpc>
            </a:pPr>
            <a:r>
              <a:rPr lang="en-US" sz="2420">
                <a:solidFill>
                  <a:srgbClr val="1D1D1D"/>
                </a:solidFill>
                <a:latin typeface="Montserrat"/>
                <a:ea typeface="Montserrat"/>
                <a:cs typeface="Montserrat"/>
                <a:sym typeface="Montserrat"/>
              </a:rPr>
              <a:t>Giao diện UI chi tiết (Figma, XD) sẵn sàng cho dev. </a:t>
            </a:r>
          </a:p>
          <a:p>
            <a:pPr algn="l">
              <a:lnSpc>
                <a:spcPts val="4888"/>
              </a:lnSpc>
            </a:pPr>
            <a:r>
              <a:rPr lang="en-US" sz="2420">
                <a:solidFill>
                  <a:srgbClr val="1D1D1D"/>
                </a:solidFill>
                <a:latin typeface="Montserrat"/>
                <a:ea typeface="Montserrat"/>
                <a:cs typeface="Montserrat"/>
                <a:sym typeface="Montserrat"/>
              </a:rPr>
              <a:t>Design System: Bộ quy chuẩn giao diện dùng chung. </a:t>
            </a:r>
          </a:p>
          <a:p>
            <a:pPr algn="l">
              <a:lnSpc>
                <a:spcPts val="4888"/>
              </a:lnSpc>
            </a:pPr>
            <a:r>
              <a:rPr lang="en-US" sz="2420">
                <a:solidFill>
                  <a:srgbClr val="1D1D1D"/>
                </a:solidFill>
                <a:latin typeface="Montserrat"/>
                <a:ea typeface="Montserrat"/>
                <a:cs typeface="Montserrat"/>
                <a:sym typeface="Montserrat"/>
              </a:rPr>
              <a:t>Tài liệu bàn giao thiết kế + hướng dẫn sử dụng. </a:t>
            </a:r>
          </a:p>
          <a:p>
            <a:pPr algn="l">
              <a:lnSpc>
                <a:spcPts val="4888"/>
              </a:lnSpc>
            </a:pPr>
            <a:r>
              <a:rPr lang="en-US" sz="2420">
                <a:solidFill>
                  <a:srgbClr val="1D1D1D"/>
                </a:solidFill>
                <a:latin typeface="Montserrat"/>
                <a:ea typeface="Montserrat"/>
                <a:cs typeface="Montserrat"/>
                <a:sym typeface="Montserrat"/>
              </a:rPr>
              <a:t>Báo cáo UX testing / A/B testing (nếu có giai đoạn kiểm thử).</a:t>
            </a:r>
          </a:p>
        </p:txBody>
      </p:sp>
      <p:sp>
        <p:nvSpPr>
          <p:cNvPr name="TextBox 12" id="12"/>
          <p:cNvSpPr txBox="true"/>
          <p:nvPr/>
        </p:nvSpPr>
        <p:spPr>
          <a:xfrm rot="0">
            <a:off x="2499687" y="1884071"/>
            <a:ext cx="7529504" cy="2176151"/>
          </a:xfrm>
          <a:prstGeom prst="rect">
            <a:avLst/>
          </a:prstGeom>
        </p:spPr>
        <p:txBody>
          <a:bodyPr anchor="t" rtlCol="false" tIns="0" lIns="0" bIns="0" rIns="0">
            <a:spAutoFit/>
          </a:bodyPr>
          <a:lstStyle/>
          <a:p>
            <a:pPr algn="l">
              <a:lnSpc>
                <a:spcPts val="8789"/>
              </a:lnSpc>
            </a:pPr>
            <a:r>
              <a:rPr lang="en-US" sz="6103">
                <a:solidFill>
                  <a:srgbClr val="1D1D1D"/>
                </a:solidFill>
                <a:latin typeface="Playfair Display"/>
                <a:ea typeface="Playfair Display"/>
                <a:cs typeface="Playfair Display"/>
                <a:sym typeface="Playfair Display"/>
              </a:rPr>
              <a:t>Kết quả đầu ra (Output)</a:t>
            </a:r>
          </a:p>
        </p:txBody>
      </p:sp>
      <p:sp>
        <p:nvSpPr>
          <p:cNvPr name="TextBox 13" id="13"/>
          <p:cNvSpPr txBox="true"/>
          <p:nvPr/>
        </p:nvSpPr>
        <p:spPr>
          <a:xfrm rot="0">
            <a:off x="1028700" y="1062228"/>
            <a:ext cx="2941973" cy="369189"/>
          </a:xfrm>
          <a:prstGeom prst="rect">
            <a:avLst/>
          </a:prstGeom>
        </p:spPr>
        <p:txBody>
          <a:bodyPr anchor="t" rtlCol="false" tIns="0" lIns="0" bIns="0" rIns="0">
            <a:spAutoFit/>
          </a:bodyPr>
          <a:lstStyle/>
          <a:p>
            <a:pPr algn="l">
              <a:lnSpc>
                <a:spcPts val="2807"/>
              </a:lnSpc>
            </a:pPr>
            <a:r>
              <a:rPr lang="en-US" sz="2699">
                <a:solidFill>
                  <a:srgbClr val="1D1D1D"/>
                </a:solidFill>
                <a:latin typeface="Garamond"/>
                <a:ea typeface="Garamond"/>
                <a:cs typeface="Garamond"/>
                <a:sym typeface="Garamond"/>
              </a:rPr>
              <a:t>NHÓM 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319418" y="3318418"/>
            <a:ext cx="10287000" cy="3650165"/>
            <a:chOff x="0" y="0"/>
            <a:chExt cx="43979205" cy="15605262"/>
          </a:xfrm>
        </p:grpSpPr>
        <p:sp>
          <p:nvSpPr>
            <p:cNvPr name="Freeform 3" id="3"/>
            <p:cNvSpPr/>
            <p:nvPr/>
          </p:nvSpPr>
          <p:spPr>
            <a:xfrm flipH="false" flipV="false" rot="0">
              <a:off x="0" y="0"/>
              <a:ext cx="43979204" cy="15605263"/>
            </a:xfrm>
            <a:custGeom>
              <a:avLst/>
              <a:gdLst/>
              <a:ahLst/>
              <a:cxnLst/>
              <a:rect r="r" b="b" t="t" l="l"/>
              <a:pathLst>
                <a:path h="15605263" w="43979204">
                  <a:moveTo>
                    <a:pt x="0" y="0"/>
                  </a:moveTo>
                  <a:lnTo>
                    <a:pt x="43979204" y="0"/>
                  </a:lnTo>
                  <a:lnTo>
                    <a:pt x="43979204" y="15605263"/>
                  </a:lnTo>
                  <a:lnTo>
                    <a:pt x="0" y="15605263"/>
                  </a:lnTo>
                  <a:close/>
                </a:path>
              </a:pathLst>
            </a:custGeom>
            <a:solidFill>
              <a:srgbClr val="E9E7E8"/>
            </a:solidFill>
          </p:spPr>
        </p:sp>
      </p:grpSp>
      <p:sp>
        <p:nvSpPr>
          <p:cNvPr name="Freeform 4" id="4"/>
          <p:cNvSpPr/>
          <p:nvPr/>
        </p:nvSpPr>
        <p:spPr>
          <a:xfrm flipH="false" flipV="false" rot="7311166">
            <a:off x="12942789" y="545885"/>
            <a:ext cx="8633023" cy="6841671"/>
          </a:xfrm>
          <a:custGeom>
            <a:avLst/>
            <a:gdLst/>
            <a:ahLst/>
            <a:cxnLst/>
            <a:rect r="r" b="b" t="t" l="l"/>
            <a:pathLst>
              <a:path h="6841671" w="8633023">
                <a:moveTo>
                  <a:pt x="0" y="0"/>
                </a:moveTo>
                <a:lnTo>
                  <a:pt x="8633022" y="0"/>
                </a:lnTo>
                <a:lnTo>
                  <a:pt x="8633022" y="6841670"/>
                </a:lnTo>
                <a:lnTo>
                  <a:pt x="0" y="6841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897825" y="1227772"/>
            <a:ext cx="4995279" cy="8229600"/>
            <a:chOff x="0" y="0"/>
            <a:chExt cx="6660372" cy="10972800"/>
          </a:xfrm>
        </p:grpSpPr>
        <p:pic>
          <p:nvPicPr>
            <p:cNvPr name="Picture 6" id="6"/>
            <p:cNvPicPr>
              <a:picLocks noChangeAspect="true"/>
            </p:cNvPicPr>
            <p:nvPr/>
          </p:nvPicPr>
          <p:blipFill>
            <a:blip r:embed="rId4"/>
            <a:srcRect l="47822" t="0" r="16240" b="0"/>
            <a:stretch>
              <a:fillRect/>
            </a:stretch>
          </p:blipFill>
          <p:spPr>
            <a:xfrm flipH="false" flipV="false">
              <a:off x="0" y="0"/>
              <a:ext cx="6660372" cy="10972800"/>
            </a:xfrm>
            <a:prstGeom prst="rect">
              <a:avLst/>
            </a:prstGeom>
          </p:spPr>
        </p:pic>
      </p:grpSp>
      <p:sp>
        <p:nvSpPr>
          <p:cNvPr name="Freeform 7" id="7"/>
          <p:cNvSpPr/>
          <p:nvPr/>
        </p:nvSpPr>
        <p:spPr>
          <a:xfrm flipH="false" flipV="false" rot="2453853">
            <a:off x="-336857" y="4213304"/>
            <a:ext cx="3329455" cy="2638593"/>
          </a:xfrm>
          <a:custGeom>
            <a:avLst/>
            <a:gdLst/>
            <a:ahLst/>
            <a:cxnLst/>
            <a:rect r="r" b="b" t="t" l="l"/>
            <a:pathLst>
              <a:path h="2638593" w="3329455">
                <a:moveTo>
                  <a:pt x="0" y="0"/>
                </a:moveTo>
                <a:lnTo>
                  <a:pt x="3329455" y="0"/>
                </a:lnTo>
                <a:lnTo>
                  <a:pt x="3329455" y="2638593"/>
                </a:lnTo>
                <a:lnTo>
                  <a:pt x="0" y="2638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346141" y="4952487"/>
            <a:ext cx="5925488" cy="5139496"/>
            <a:chOff x="0" y="0"/>
            <a:chExt cx="7900650" cy="6852661"/>
          </a:xfrm>
        </p:grpSpPr>
        <p:pic>
          <p:nvPicPr>
            <p:cNvPr name="Picture 9" id="9"/>
            <p:cNvPicPr>
              <a:picLocks noChangeAspect="true"/>
            </p:cNvPicPr>
            <p:nvPr/>
          </p:nvPicPr>
          <p:blipFill>
            <a:blip r:embed="rId7"/>
            <a:srcRect l="11592" t="0" r="11592" b="0"/>
            <a:stretch>
              <a:fillRect/>
            </a:stretch>
          </p:blipFill>
          <p:spPr>
            <a:xfrm flipH="false" flipV="false">
              <a:off x="0" y="0"/>
              <a:ext cx="7900650" cy="6852661"/>
            </a:xfrm>
            <a:prstGeom prst="rect">
              <a:avLst/>
            </a:prstGeom>
          </p:spPr>
        </p:pic>
      </p:grpSp>
      <p:sp>
        <p:nvSpPr>
          <p:cNvPr name="TextBox 10" id="10"/>
          <p:cNvSpPr txBox="true"/>
          <p:nvPr/>
        </p:nvSpPr>
        <p:spPr>
          <a:xfrm rot="0">
            <a:off x="2670326" y="2203753"/>
            <a:ext cx="5440075" cy="1762967"/>
          </a:xfrm>
          <a:prstGeom prst="rect">
            <a:avLst/>
          </a:prstGeom>
        </p:spPr>
        <p:txBody>
          <a:bodyPr anchor="t" rtlCol="false" tIns="0" lIns="0" bIns="0" rIns="0">
            <a:spAutoFit/>
          </a:bodyPr>
          <a:lstStyle/>
          <a:p>
            <a:pPr algn="l">
              <a:lnSpc>
                <a:spcPts val="6868"/>
              </a:lnSpc>
            </a:pPr>
            <a:r>
              <a:rPr lang="en-US" sz="6603">
                <a:solidFill>
                  <a:srgbClr val="1D1D1D"/>
                </a:solidFill>
                <a:latin typeface="Playfair Display"/>
                <a:ea typeface="Playfair Display"/>
                <a:cs typeface="Playfair Display"/>
                <a:sym typeface="Playfair Display"/>
              </a:rPr>
              <a:t>UI/UX thường làm việc với...</a:t>
            </a:r>
          </a:p>
        </p:txBody>
      </p:sp>
      <p:sp>
        <p:nvSpPr>
          <p:cNvPr name="TextBox 11" id="11"/>
          <p:cNvSpPr txBox="true"/>
          <p:nvPr/>
        </p:nvSpPr>
        <p:spPr>
          <a:xfrm rot="0">
            <a:off x="6515392" y="4723887"/>
            <a:ext cx="6134783" cy="4253063"/>
          </a:xfrm>
          <a:prstGeom prst="rect">
            <a:avLst/>
          </a:prstGeom>
        </p:spPr>
        <p:txBody>
          <a:bodyPr anchor="t" rtlCol="false" tIns="0" lIns="0" bIns="0" rIns="0">
            <a:spAutoFit/>
          </a:bodyPr>
          <a:lstStyle/>
          <a:p>
            <a:pPr algn="l">
              <a:lnSpc>
                <a:spcPts val="5924"/>
              </a:lnSpc>
            </a:pPr>
            <a:r>
              <a:rPr lang="en-US" sz="2992">
                <a:solidFill>
                  <a:srgbClr val="1D1D1D"/>
                </a:solidFill>
                <a:latin typeface="Montserrat"/>
                <a:ea typeface="Montserrat"/>
                <a:cs typeface="Montserrat"/>
                <a:sym typeface="Montserrat"/>
              </a:rPr>
              <a:t>. Đội ngũ phát triển sản phẩm</a:t>
            </a:r>
          </a:p>
          <a:p>
            <a:pPr algn="l">
              <a:lnSpc>
                <a:spcPts val="5682"/>
              </a:lnSpc>
            </a:pPr>
            <a:r>
              <a:rPr lang="en-US" sz="2869">
                <a:solidFill>
                  <a:srgbClr val="1D1D1D"/>
                </a:solidFill>
                <a:latin typeface="Montserrat"/>
                <a:ea typeface="Montserrat"/>
                <a:cs typeface="Montserrat"/>
                <a:sym typeface="Montserrat"/>
              </a:rPr>
              <a:t>. </a:t>
            </a:r>
            <a:r>
              <a:rPr lang="en-US" sz="2869">
                <a:solidFill>
                  <a:srgbClr val="1D1D1D"/>
                </a:solidFill>
                <a:latin typeface="Montserrat"/>
                <a:ea typeface="Montserrat"/>
                <a:cs typeface="Montserrat"/>
                <a:sym typeface="Montserrat"/>
              </a:rPr>
              <a:t>Nhóm nghiên cứu thị trường và    người dùng</a:t>
            </a:r>
          </a:p>
          <a:p>
            <a:pPr algn="l">
              <a:lnSpc>
                <a:spcPts val="5682"/>
              </a:lnSpc>
            </a:pPr>
            <a:r>
              <a:rPr lang="en-US" sz="2869">
                <a:solidFill>
                  <a:srgbClr val="1D1D1D"/>
                </a:solidFill>
                <a:latin typeface="Montserrat"/>
                <a:ea typeface="Montserrat"/>
                <a:cs typeface="Montserrat"/>
                <a:sym typeface="Montserrat"/>
              </a:rPr>
              <a:t>. Nhóm thiết kế</a:t>
            </a:r>
          </a:p>
          <a:p>
            <a:pPr algn="l">
              <a:lnSpc>
                <a:spcPts val="5682"/>
              </a:lnSpc>
            </a:pPr>
            <a:r>
              <a:rPr lang="en-US" sz="2869">
                <a:solidFill>
                  <a:srgbClr val="1D1D1D"/>
                </a:solidFill>
                <a:latin typeface="Montserrat"/>
                <a:ea typeface="Montserrat"/>
                <a:cs typeface="Montserrat"/>
                <a:sym typeface="Montserrat"/>
              </a:rPr>
              <a:t>. Nhóm phát triển</a:t>
            </a:r>
          </a:p>
          <a:p>
            <a:pPr algn="l">
              <a:lnSpc>
                <a:spcPts val="5682"/>
              </a:lnSpc>
            </a:pPr>
            <a:r>
              <a:rPr lang="en-US" sz="2869">
                <a:solidFill>
                  <a:srgbClr val="1D1D1D"/>
                </a:solidFill>
                <a:latin typeface="Montserrat"/>
                <a:ea typeface="Montserrat"/>
                <a:cs typeface="Montserrat"/>
                <a:sym typeface="Montserrat"/>
              </a:rPr>
              <a:t>. Khách hàng</a:t>
            </a:r>
          </a:p>
        </p:txBody>
      </p:sp>
      <p:sp>
        <p:nvSpPr>
          <p:cNvPr name="TextBox 12" id="12"/>
          <p:cNvSpPr txBox="true"/>
          <p:nvPr/>
        </p:nvSpPr>
        <p:spPr>
          <a:xfrm rot="0">
            <a:off x="1028700" y="1062228"/>
            <a:ext cx="2941973" cy="369189"/>
          </a:xfrm>
          <a:prstGeom prst="rect">
            <a:avLst/>
          </a:prstGeom>
        </p:spPr>
        <p:txBody>
          <a:bodyPr anchor="t" rtlCol="false" tIns="0" lIns="0" bIns="0" rIns="0">
            <a:spAutoFit/>
          </a:bodyPr>
          <a:lstStyle/>
          <a:p>
            <a:pPr algn="l">
              <a:lnSpc>
                <a:spcPts val="2807"/>
              </a:lnSpc>
            </a:pPr>
            <a:r>
              <a:rPr lang="en-US" sz="2699">
                <a:solidFill>
                  <a:srgbClr val="1D1D1D"/>
                </a:solidFill>
                <a:latin typeface="Garamond"/>
                <a:ea typeface="Garamond"/>
                <a:cs typeface="Garamond"/>
                <a:sym typeface="Garamond"/>
              </a:rPr>
              <a:t>NHÓM 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074591" y="1044891"/>
            <a:ext cx="9258300" cy="7168517"/>
            <a:chOff x="0" y="0"/>
            <a:chExt cx="39581284" cy="30646999"/>
          </a:xfrm>
        </p:grpSpPr>
        <p:sp>
          <p:nvSpPr>
            <p:cNvPr name="Freeform 3" id="3"/>
            <p:cNvSpPr/>
            <p:nvPr/>
          </p:nvSpPr>
          <p:spPr>
            <a:xfrm flipH="false" flipV="false" rot="0">
              <a:off x="0" y="0"/>
              <a:ext cx="39581283" cy="30647001"/>
            </a:xfrm>
            <a:custGeom>
              <a:avLst/>
              <a:gdLst/>
              <a:ahLst/>
              <a:cxnLst/>
              <a:rect r="r" b="b" t="t" l="l"/>
              <a:pathLst>
                <a:path h="30647001" w="39581283">
                  <a:moveTo>
                    <a:pt x="0" y="0"/>
                  </a:moveTo>
                  <a:lnTo>
                    <a:pt x="39581283" y="0"/>
                  </a:lnTo>
                  <a:lnTo>
                    <a:pt x="39581283" y="30647001"/>
                  </a:lnTo>
                  <a:lnTo>
                    <a:pt x="0" y="30647001"/>
                  </a:lnTo>
                  <a:close/>
                </a:path>
              </a:pathLst>
            </a:custGeom>
            <a:solidFill>
              <a:srgbClr val="E9E7E8"/>
            </a:solidFill>
          </p:spPr>
        </p:sp>
      </p:grpSp>
      <p:grpSp>
        <p:nvGrpSpPr>
          <p:cNvPr name="Group 4" id="4"/>
          <p:cNvGrpSpPr/>
          <p:nvPr/>
        </p:nvGrpSpPr>
        <p:grpSpPr>
          <a:xfrm rot="-5400000">
            <a:off x="471073" y="4449978"/>
            <a:ext cx="771128" cy="769532"/>
            <a:chOff x="0" y="0"/>
            <a:chExt cx="5092217" cy="5081678"/>
          </a:xfrm>
        </p:grpSpPr>
        <p:sp>
          <p:nvSpPr>
            <p:cNvPr name="Freeform 5" id="5"/>
            <p:cNvSpPr/>
            <p:nvPr/>
          </p:nvSpPr>
          <p:spPr>
            <a:xfrm flipH="false" flipV="false" rot="0">
              <a:off x="0" y="0"/>
              <a:ext cx="5092217" cy="5081677"/>
            </a:xfrm>
            <a:custGeom>
              <a:avLst/>
              <a:gdLst/>
              <a:ahLst/>
              <a:cxnLst/>
              <a:rect r="r" b="b" t="t" l="l"/>
              <a:pathLst>
                <a:path h="5081677" w="5092217">
                  <a:moveTo>
                    <a:pt x="0" y="0"/>
                  </a:moveTo>
                  <a:lnTo>
                    <a:pt x="5092217" y="0"/>
                  </a:lnTo>
                  <a:lnTo>
                    <a:pt x="5092217" y="5081677"/>
                  </a:lnTo>
                  <a:lnTo>
                    <a:pt x="0" y="5081677"/>
                  </a:lnTo>
                  <a:close/>
                </a:path>
              </a:pathLst>
            </a:custGeom>
            <a:solidFill>
              <a:srgbClr val="1D1D1D"/>
            </a:solidFill>
          </p:spPr>
        </p:sp>
      </p:grpSp>
      <p:grpSp>
        <p:nvGrpSpPr>
          <p:cNvPr name="Group 6" id="6"/>
          <p:cNvGrpSpPr/>
          <p:nvPr/>
        </p:nvGrpSpPr>
        <p:grpSpPr>
          <a:xfrm rot="-5400000">
            <a:off x="471073" y="7314396"/>
            <a:ext cx="771128" cy="769532"/>
            <a:chOff x="0" y="0"/>
            <a:chExt cx="5092217" cy="5081678"/>
          </a:xfrm>
        </p:grpSpPr>
        <p:sp>
          <p:nvSpPr>
            <p:cNvPr name="Freeform 7" id="7"/>
            <p:cNvSpPr/>
            <p:nvPr/>
          </p:nvSpPr>
          <p:spPr>
            <a:xfrm flipH="false" flipV="false" rot="0">
              <a:off x="0" y="0"/>
              <a:ext cx="5092217" cy="5081677"/>
            </a:xfrm>
            <a:custGeom>
              <a:avLst/>
              <a:gdLst/>
              <a:ahLst/>
              <a:cxnLst/>
              <a:rect r="r" b="b" t="t" l="l"/>
              <a:pathLst>
                <a:path h="5081677" w="5092217">
                  <a:moveTo>
                    <a:pt x="0" y="0"/>
                  </a:moveTo>
                  <a:lnTo>
                    <a:pt x="5092217" y="0"/>
                  </a:lnTo>
                  <a:lnTo>
                    <a:pt x="5092217" y="5081677"/>
                  </a:lnTo>
                  <a:lnTo>
                    <a:pt x="0" y="5081677"/>
                  </a:lnTo>
                  <a:close/>
                </a:path>
              </a:pathLst>
            </a:custGeom>
            <a:solidFill>
              <a:srgbClr val="1D1D1D"/>
            </a:solidFill>
          </p:spPr>
        </p:sp>
      </p:grpSp>
      <p:sp>
        <p:nvSpPr>
          <p:cNvPr name="Freeform 8" id="8"/>
          <p:cNvSpPr/>
          <p:nvPr/>
        </p:nvSpPr>
        <p:spPr>
          <a:xfrm flipH="true" flipV="false" rot="0">
            <a:off x="17259300" y="427847"/>
            <a:ext cx="4856524" cy="4114800"/>
          </a:xfrm>
          <a:custGeom>
            <a:avLst/>
            <a:gdLst/>
            <a:ahLst/>
            <a:cxnLst/>
            <a:rect r="r" b="b" t="t" l="l"/>
            <a:pathLst>
              <a:path h="4114800" w="4856524">
                <a:moveTo>
                  <a:pt x="4856524" y="0"/>
                </a:moveTo>
                <a:lnTo>
                  <a:pt x="0" y="0"/>
                </a:lnTo>
                <a:lnTo>
                  <a:pt x="0" y="4114800"/>
                </a:lnTo>
                <a:lnTo>
                  <a:pt x="4856524" y="4114800"/>
                </a:lnTo>
                <a:lnTo>
                  <a:pt x="48565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8018529">
            <a:off x="-1203562" y="8687894"/>
            <a:ext cx="3508275" cy="2972466"/>
          </a:xfrm>
          <a:custGeom>
            <a:avLst/>
            <a:gdLst/>
            <a:ahLst/>
            <a:cxnLst/>
            <a:rect r="r" b="b" t="t" l="l"/>
            <a:pathLst>
              <a:path h="2972466" w="3508275">
                <a:moveTo>
                  <a:pt x="3508275" y="0"/>
                </a:moveTo>
                <a:lnTo>
                  <a:pt x="0" y="0"/>
                </a:lnTo>
                <a:lnTo>
                  <a:pt x="0" y="2972465"/>
                </a:lnTo>
                <a:lnTo>
                  <a:pt x="3508275" y="2972465"/>
                </a:lnTo>
                <a:lnTo>
                  <a:pt x="350827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9484672">
            <a:off x="11590172" y="4520313"/>
            <a:ext cx="8633023" cy="6841671"/>
          </a:xfrm>
          <a:custGeom>
            <a:avLst/>
            <a:gdLst/>
            <a:ahLst/>
            <a:cxnLst/>
            <a:rect r="r" b="b" t="t" l="l"/>
            <a:pathLst>
              <a:path h="6841671" w="8633023">
                <a:moveTo>
                  <a:pt x="0" y="0"/>
                </a:moveTo>
                <a:lnTo>
                  <a:pt x="8633023" y="0"/>
                </a:lnTo>
                <a:lnTo>
                  <a:pt x="8633023" y="6841670"/>
                </a:lnTo>
                <a:lnTo>
                  <a:pt x="0" y="6841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625134" y="1855253"/>
            <a:ext cx="7089762" cy="5958983"/>
            <a:chOff x="0" y="0"/>
            <a:chExt cx="9453016" cy="7945310"/>
          </a:xfrm>
        </p:grpSpPr>
        <p:pic>
          <p:nvPicPr>
            <p:cNvPr name="Picture 12" id="12"/>
            <p:cNvPicPr>
              <a:picLocks noChangeAspect="true"/>
            </p:cNvPicPr>
            <p:nvPr/>
          </p:nvPicPr>
          <p:blipFill>
            <a:blip r:embed="rId8"/>
            <a:srcRect l="10366" t="0" r="10366" b="0"/>
            <a:stretch>
              <a:fillRect/>
            </a:stretch>
          </p:blipFill>
          <p:spPr>
            <a:xfrm flipH="false" flipV="false">
              <a:off x="0" y="0"/>
              <a:ext cx="9453016" cy="7945310"/>
            </a:xfrm>
            <a:prstGeom prst="rect">
              <a:avLst/>
            </a:prstGeom>
          </p:spPr>
        </p:pic>
      </p:grpSp>
      <p:sp>
        <p:nvSpPr>
          <p:cNvPr name="Freeform 13" id="13"/>
          <p:cNvSpPr/>
          <p:nvPr/>
        </p:nvSpPr>
        <p:spPr>
          <a:xfrm flipH="false" flipV="false" rot="0">
            <a:off x="632283" y="4640398"/>
            <a:ext cx="448707" cy="388693"/>
          </a:xfrm>
          <a:custGeom>
            <a:avLst/>
            <a:gdLst/>
            <a:ahLst/>
            <a:cxnLst/>
            <a:rect r="r" b="b" t="t" l="l"/>
            <a:pathLst>
              <a:path h="388693" w="448707">
                <a:moveTo>
                  <a:pt x="0" y="0"/>
                </a:moveTo>
                <a:lnTo>
                  <a:pt x="448708" y="0"/>
                </a:lnTo>
                <a:lnTo>
                  <a:pt x="448708" y="388693"/>
                </a:lnTo>
                <a:lnTo>
                  <a:pt x="0" y="3886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632283" y="7518277"/>
            <a:ext cx="448707" cy="361770"/>
          </a:xfrm>
          <a:custGeom>
            <a:avLst/>
            <a:gdLst/>
            <a:ahLst/>
            <a:cxnLst/>
            <a:rect r="r" b="b" t="t" l="l"/>
            <a:pathLst>
              <a:path h="361770" w="448707">
                <a:moveTo>
                  <a:pt x="0" y="0"/>
                </a:moveTo>
                <a:lnTo>
                  <a:pt x="448708" y="0"/>
                </a:lnTo>
                <a:lnTo>
                  <a:pt x="448708" y="361770"/>
                </a:lnTo>
                <a:lnTo>
                  <a:pt x="0" y="361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5400000">
            <a:off x="471073" y="1602674"/>
            <a:ext cx="771128" cy="769532"/>
            <a:chOff x="0" y="0"/>
            <a:chExt cx="5092217" cy="5081678"/>
          </a:xfrm>
        </p:grpSpPr>
        <p:sp>
          <p:nvSpPr>
            <p:cNvPr name="Freeform 16" id="16"/>
            <p:cNvSpPr/>
            <p:nvPr/>
          </p:nvSpPr>
          <p:spPr>
            <a:xfrm flipH="false" flipV="false" rot="0">
              <a:off x="0" y="0"/>
              <a:ext cx="5092217" cy="5081677"/>
            </a:xfrm>
            <a:custGeom>
              <a:avLst/>
              <a:gdLst/>
              <a:ahLst/>
              <a:cxnLst/>
              <a:rect r="r" b="b" t="t" l="l"/>
              <a:pathLst>
                <a:path h="5081677" w="5092217">
                  <a:moveTo>
                    <a:pt x="0" y="0"/>
                  </a:moveTo>
                  <a:lnTo>
                    <a:pt x="5092217" y="0"/>
                  </a:lnTo>
                  <a:lnTo>
                    <a:pt x="5092217" y="5081677"/>
                  </a:lnTo>
                  <a:lnTo>
                    <a:pt x="0" y="5081677"/>
                  </a:lnTo>
                  <a:close/>
                </a:path>
              </a:pathLst>
            </a:custGeom>
            <a:solidFill>
              <a:srgbClr val="1D1D1D"/>
            </a:solidFill>
          </p:spPr>
        </p:sp>
      </p:grpSp>
      <p:sp>
        <p:nvSpPr>
          <p:cNvPr name="Freeform 17" id="17"/>
          <p:cNvSpPr/>
          <p:nvPr/>
        </p:nvSpPr>
        <p:spPr>
          <a:xfrm flipH="false" flipV="false" rot="0">
            <a:off x="632283" y="1793093"/>
            <a:ext cx="448707" cy="388693"/>
          </a:xfrm>
          <a:custGeom>
            <a:avLst/>
            <a:gdLst/>
            <a:ahLst/>
            <a:cxnLst/>
            <a:rect r="r" b="b" t="t" l="l"/>
            <a:pathLst>
              <a:path h="388693" w="448707">
                <a:moveTo>
                  <a:pt x="0" y="0"/>
                </a:moveTo>
                <a:lnTo>
                  <a:pt x="448708" y="0"/>
                </a:lnTo>
                <a:lnTo>
                  <a:pt x="448708" y="388693"/>
                </a:lnTo>
                <a:lnTo>
                  <a:pt x="0" y="3886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1802375" y="4968005"/>
            <a:ext cx="8367164" cy="1897918"/>
          </a:xfrm>
          <a:prstGeom prst="rect">
            <a:avLst/>
          </a:prstGeom>
        </p:spPr>
        <p:txBody>
          <a:bodyPr anchor="t" rtlCol="false" tIns="0" lIns="0" bIns="0" rIns="0">
            <a:spAutoFit/>
          </a:bodyPr>
          <a:lstStyle/>
          <a:p>
            <a:pPr algn="l">
              <a:lnSpc>
                <a:spcPts val="3015"/>
              </a:lnSpc>
            </a:pPr>
            <a:r>
              <a:rPr lang="en-US" sz="2153">
                <a:solidFill>
                  <a:srgbClr val="1D1D1D"/>
                </a:solidFill>
                <a:latin typeface="Montserrat"/>
                <a:ea typeface="Montserrat"/>
                <a:cs typeface="Montserrat"/>
                <a:sym typeface="Montserrat"/>
              </a:rPr>
              <a:t>kỹ năng về thiết kế đồ họa, nghiên cứu người dùng, UX writing, và hiểu biết về front-end development, cùng với các công cụ thiết kế như Figma, Adobe XD, và Sketch. Ngoài ra, cần rèn luyện các kỹ năng mềm như giao tiếp, tư duy phản biện, và giải quyết vấn đề.</a:t>
            </a:r>
          </a:p>
        </p:txBody>
      </p:sp>
      <p:sp>
        <p:nvSpPr>
          <p:cNvPr name="TextBox 19" id="19"/>
          <p:cNvSpPr txBox="true"/>
          <p:nvPr/>
        </p:nvSpPr>
        <p:spPr>
          <a:xfrm rot="0">
            <a:off x="1810142" y="7841947"/>
            <a:ext cx="10654121" cy="1470659"/>
          </a:xfrm>
          <a:prstGeom prst="rect">
            <a:avLst/>
          </a:prstGeom>
        </p:spPr>
        <p:txBody>
          <a:bodyPr anchor="t" rtlCol="false" tIns="0" lIns="0" bIns="0" rIns="0">
            <a:spAutoFit/>
          </a:bodyPr>
          <a:lstStyle/>
          <a:p>
            <a:pPr algn="l">
              <a:lnSpc>
                <a:spcPts val="2940"/>
              </a:lnSpc>
            </a:pPr>
            <a:r>
              <a:rPr lang="en-US" sz="2100">
                <a:solidFill>
                  <a:srgbClr val="1D1D1D"/>
                </a:solidFill>
                <a:latin typeface="Montserrat"/>
                <a:ea typeface="Montserrat"/>
                <a:cs typeface="Montserrat"/>
                <a:sym typeface="Montserrat"/>
              </a:rPr>
              <a:t>Nhu cầu tuyển dụng UI/UX Designer tại Việt Nam đang rất cao</a:t>
            </a:r>
          </a:p>
          <a:p>
            <a:pPr algn="l">
              <a:lnSpc>
                <a:spcPts val="2940"/>
              </a:lnSpc>
            </a:pPr>
            <a:r>
              <a:rPr lang="en-US" sz="2100">
                <a:solidFill>
                  <a:srgbClr val="1D1D1D"/>
                </a:solidFill>
                <a:latin typeface="Montserrat"/>
                <a:ea typeface="Montserrat"/>
                <a:cs typeface="Montserrat"/>
                <a:sym typeface="Montserrat"/>
              </a:rPr>
              <a:t>Mức lương từ 10-25 triệu đồng/tháng </a:t>
            </a:r>
          </a:p>
          <a:p>
            <a:pPr algn="l">
              <a:lnSpc>
                <a:spcPts val="2940"/>
              </a:lnSpc>
            </a:pPr>
            <a:r>
              <a:rPr lang="en-US" sz="2100">
                <a:solidFill>
                  <a:srgbClr val="1D1D1D"/>
                </a:solidFill>
                <a:latin typeface="Montserrat"/>
                <a:ea typeface="Montserrat"/>
                <a:cs typeface="Montserrat"/>
                <a:sym typeface="Montserrat"/>
              </a:rPr>
              <a:t>Các yêu cầu chung thường bao gồm kiến thức về thiết kế, sử dụng các công cụ thiết kế, khả năng giao tiếp, làm việc nhóm và giải quyết vấn đề.</a:t>
            </a:r>
          </a:p>
        </p:txBody>
      </p:sp>
      <p:sp>
        <p:nvSpPr>
          <p:cNvPr name="TextBox 20" id="20"/>
          <p:cNvSpPr txBox="true"/>
          <p:nvPr/>
        </p:nvSpPr>
        <p:spPr>
          <a:xfrm rot="0">
            <a:off x="1802375" y="4411080"/>
            <a:ext cx="3374822" cy="356234"/>
          </a:xfrm>
          <a:prstGeom prst="rect">
            <a:avLst/>
          </a:prstGeom>
        </p:spPr>
        <p:txBody>
          <a:bodyPr anchor="t" rtlCol="false" tIns="0" lIns="0" bIns="0" rIns="0">
            <a:spAutoFit/>
          </a:bodyPr>
          <a:lstStyle/>
          <a:p>
            <a:pPr algn="l">
              <a:lnSpc>
                <a:spcPts val="2940"/>
              </a:lnSpc>
            </a:pPr>
            <a:r>
              <a:rPr lang="en-US" sz="2100">
                <a:solidFill>
                  <a:srgbClr val="1D1D1D"/>
                </a:solidFill>
                <a:latin typeface="Montserrat"/>
                <a:ea typeface="Montserrat"/>
                <a:cs typeface="Montserrat"/>
                <a:sym typeface="Montserrat"/>
              </a:rPr>
              <a:t>Kiến Thức Cần Có</a:t>
            </a:r>
          </a:p>
        </p:txBody>
      </p:sp>
      <p:sp>
        <p:nvSpPr>
          <p:cNvPr name="TextBox 21" id="21"/>
          <p:cNvSpPr txBox="true"/>
          <p:nvPr/>
        </p:nvSpPr>
        <p:spPr>
          <a:xfrm rot="0">
            <a:off x="1810142" y="7275498"/>
            <a:ext cx="4645730" cy="356234"/>
          </a:xfrm>
          <a:prstGeom prst="rect">
            <a:avLst/>
          </a:prstGeom>
        </p:spPr>
        <p:txBody>
          <a:bodyPr anchor="t" rtlCol="false" tIns="0" lIns="0" bIns="0" rIns="0">
            <a:spAutoFit/>
          </a:bodyPr>
          <a:lstStyle/>
          <a:p>
            <a:pPr algn="l">
              <a:lnSpc>
                <a:spcPts val="2940"/>
              </a:lnSpc>
            </a:pPr>
            <a:r>
              <a:rPr lang="en-US" sz="2100">
                <a:solidFill>
                  <a:srgbClr val="1D1D1D"/>
                </a:solidFill>
                <a:latin typeface="Montserrat"/>
                <a:ea typeface="Montserrat"/>
                <a:cs typeface="Montserrat"/>
                <a:sym typeface="Montserrat"/>
              </a:rPr>
              <a:t>Nhu Cầu Tuyển Dụng Ở Việt Nam</a:t>
            </a:r>
          </a:p>
        </p:txBody>
      </p:sp>
      <p:sp>
        <p:nvSpPr>
          <p:cNvPr name="TextBox 22" id="22"/>
          <p:cNvSpPr txBox="true"/>
          <p:nvPr/>
        </p:nvSpPr>
        <p:spPr>
          <a:xfrm rot="0">
            <a:off x="1802375" y="2130225"/>
            <a:ext cx="5667101" cy="1842134"/>
          </a:xfrm>
          <a:prstGeom prst="rect">
            <a:avLst/>
          </a:prstGeom>
        </p:spPr>
        <p:txBody>
          <a:bodyPr anchor="t" rtlCol="false" tIns="0" lIns="0" bIns="0" rIns="0">
            <a:spAutoFit/>
          </a:bodyPr>
          <a:lstStyle/>
          <a:p>
            <a:pPr algn="l">
              <a:lnSpc>
                <a:spcPts val="2940"/>
              </a:lnSpc>
            </a:pPr>
            <a:r>
              <a:rPr lang="en-US" sz="2100">
                <a:solidFill>
                  <a:srgbClr val="1D1D1D"/>
                </a:solidFill>
                <a:latin typeface="Montserrat"/>
                <a:ea typeface="Montserrat"/>
                <a:cs typeface="Montserrat"/>
                <a:sym typeface="Montserrat"/>
              </a:rPr>
              <a:t>• Figma / Adobe XD: Thiết kế UI, prototype </a:t>
            </a:r>
          </a:p>
          <a:p>
            <a:pPr algn="l">
              <a:lnSpc>
                <a:spcPts val="2940"/>
              </a:lnSpc>
            </a:pPr>
            <a:r>
              <a:rPr lang="en-US" sz="2100">
                <a:solidFill>
                  <a:srgbClr val="1D1D1D"/>
                </a:solidFill>
                <a:latin typeface="Montserrat"/>
                <a:ea typeface="Montserrat"/>
                <a:cs typeface="Montserrat"/>
                <a:sym typeface="Montserrat"/>
              </a:rPr>
              <a:t>• Miro: Vẽ user journey, brainstorming </a:t>
            </a:r>
          </a:p>
          <a:p>
            <a:pPr algn="l">
              <a:lnSpc>
                <a:spcPts val="2940"/>
              </a:lnSpc>
            </a:pPr>
            <a:r>
              <a:rPr lang="en-US" sz="2100">
                <a:solidFill>
                  <a:srgbClr val="1D1D1D"/>
                </a:solidFill>
                <a:latin typeface="Montserrat"/>
                <a:ea typeface="Montserrat"/>
                <a:cs typeface="Montserrat"/>
                <a:sym typeface="Montserrat"/>
              </a:rPr>
              <a:t>• Zeplin: Bàn giao cho Dev </a:t>
            </a:r>
          </a:p>
          <a:p>
            <a:pPr algn="l">
              <a:lnSpc>
                <a:spcPts val="2940"/>
              </a:lnSpc>
            </a:pPr>
            <a:r>
              <a:rPr lang="en-US" sz="2100">
                <a:solidFill>
                  <a:srgbClr val="1D1D1D"/>
                </a:solidFill>
                <a:latin typeface="Montserrat"/>
                <a:ea typeface="Montserrat"/>
                <a:cs typeface="Montserrat"/>
                <a:sym typeface="Montserrat"/>
              </a:rPr>
              <a:t>• Google Analytics / Hotjar: Phân tích hành vi người dùng</a:t>
            </a:r>
          </a:p>
        </p:txBody>
      </p:sp>
      <p:sp>
        <p:nvSpPr>
          <p:cNvPr name="TextBox 23" id="23"/>
          <p:cNvSpPr txBox="true"/>
          <p:nvPr/>
        </p:nvSpPr>
        <p:spPr>
          <a:xfrm rot="0">
            <a:off x="1802375" y="1563776"/>
            <a:ext cx="3374822" cy="356234"/>
          </a:xfrm>
          <a:prstGeom prst="rect">
            <a:avLst/>
          </a:prstGeom>
        </p:spPr>
        <p:txBody>
          <a:bodyPr anchor="t" rtlCol="false" tIns="0" lIns="0" bIns="0" rIns="0">
            <a:spAutoFit/>
          </a:bodyPr>
          <a:lstStyle/>
          <a:p>
            <a:pPr algn="l">
              <a:lnSpc>
                <a:spcPts val="2940"/>
              </a:lnSpc>
            </a:pPr>
            <a:r>
              <a:rPr lang="en-US" sz="2100">
                <a:solidFill>
                  <a:srgbClr val="1D1D1D"/>
                </a:solidFill>
                <a:latin typeface="Montserrat"/>
                <a:ea typeface="Montserrat"/>
                <a:cs typeface="Montserrat"/>
                <a:sym typeface="Montserrat"/>
              </a:rPr>
              <a:t>Công Cụ</a:t>
            </a:r>
          </a:p>
        </p:txBody>
      </p:sp>
      <p:sp>
        <p:nvSpPr>
          <p:cNvPr name="TextBox 24" id="24"/>
          <p:cNvSpPr txBox="true"/>
          <p:nvPr/>
        </p:nvSpPr>
        <p:spPr>
          <a:xfrm rot="0">
            <a:off x="1028700" y="584987"/>
            <a:ext cx="2941973" cy="369189"/>
          </a:xfrm>
          <a:prstGeom prst="rect">
            <a:avLst/>
          </a:prstGeom>
        </p:spPr>
        <p:txBody>
          <a:bodyPr anchor="t" rtlCol="false" tIns="0" lIns="0" bIns="0" rIns="0">
            <a:spAutoFit/>
          </a:bodyPr>
          <a:lstStyle/>
          <a:p>
            <a:pPr algn="l">
              <a:lnSpc>
                <a:spcPts val="2807"/>
              </a:lnSpc>
            </a:pPr>
            <a:r>
              <a:rPr lang="en-US" sz="2699">
                <a:solidFill>
                  <a:srgbClr val="1D1D1D"/>
                </a:solidFill>
                <a:latin typeface="Garamond"/>
                <a:ea typeface="Garamond"/>
                <a:cs typeface="Garamond"/>
                <a:sym typeface="Garamond"/>
              </a:rPr>
              <a:t>NHÓM 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255019" y="2255019"/>
            <a:ext cx="10287000" cy="5776963"/>
            <a:chOff x="0" y="0"/>
            <a:chExt cx="43979205" cy="24697795"/>
          </a:xfrm>
        </p:grpSpPr>
        <p:sp>
          <p:nvSpPr>
            <p:cNvPr name="Freeform 3" id="3"/>
            <p:cNvSpPr/>
            <p:nvPr/>
          </p:nvSpPr>
          <p:spPr>
            <a:xfrm flipH="false" flipV="false" rot="0">
              <a:off x="0" y="0"/>
              <a:ext cx="43979204" cy="24697795"/>
            </a:xfrm>
            <a:custGeom>
              <a:avLst/>
              <a:gdLst/>
              <a:ahLst/>
              <a:cxnLst/>
              <a:rect r="r" b="b" t="t" l="l"/>
              <a:pathLst>
                <a:path h="24697795" w="43979204">
                  <a:moveTo>
                    <a:pt x="0" y="0"/>
                  </a:moveTo>
                  <a:lnTo>
                    <a:pt x="43979204" y="0"/>
                  </a:lnTo>
                  <a:lnTo>
                    <a:pt x="43979204" y="24697795"/>
                  </a:lnTo>
                  <a:lnTo>
                    <a:pt x="0" y="24697795"/>
                  </a:lnTo>
                  <a:close/>
                </a:path>
              </a:pathLst>
            </a:custGeom>
            <a:solidFill>
              <a:srgbClr val="E9E7E8"/>
            </a:solidFill>
          </p:spPr>
        </p:sp>
      </p:grpSp>
      <p:sp>
        <p:nvSpPr>
          <p:cNvPr name="Freeform 4" id="4"/>
          <p:cNvSpPr/>
          <p:nvPr/>
        </p:nvSpPr>
        <p:spPr>
          <a:xfrm flipH="false" flipV="false" rot="-3522891">
            <a:off x="-3594483" y="3382335"/>
            <a:ext cx="9294228" cy="7365676"/>
          </a:xfrm>
          <a:custGeom>
            <a:avLst/>
            <a:gdLst/>
            <a:ahLst/>
            <a:cxnLst/>
            <a:rect r="r" b="b" t="t" l="l"/>
            <a:pathLst>
              <a:path h="7365676" w="9294228">
                <a:moveTo>
                  <a:pt x="0" y="0"/>
                </a:moveTo>
                <a:lnTo>
                  <a:pt x="9294228" y="0"/>
                </a:lnTo>
                <a:lnTo>
                  <a:pt x="9294228" y="7365675"/>
                </a:lnTo>
                <a:lnTo>
                  <a:pt x="0" y="7365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8700" y="1024128"/>
            <a:ext cx="8115300" cy="8234172"/>
            <a:chOff x="0" y="0"/>
            <a:chExt cx="10820400" cy="10978896"/>
          </a:xfrm>
        </p:grpSpPr>
        <p:pic>
          <p:nvPicPr>
            <p:cNvPr name="Picture 6" id="6"/>
            <p:cNvPicPr>
              <a:picLocks noChangeAspect="true"/>
            </p:cNvPicPr>
            <p:nvPr/>
          </p:nvPicPr>
          <p:blipFill>
            <a:blip r:embed="rId4"/>
            <a:srcRect l="12463" t="0" r="24747" b="0"/>
            <a:stretch>
              <a:fillRect/>
            </a:stretch>
          </p:blipFill>
          <p:spPr>
            <a:xfrm flipH="false" flipV="false">
              <a:off x="0" y="0"/>
              <a:ext cx="10820400" cy="10978896"/>
            </a:xfrm>
            <a:prstGeom prst="rect">
              <a:avLst/>
            </a:prstGeom>
          </p:spPr>
        </p:pic>
      </p:grpSp>
      <p:sp>
        <p:nvSpPr>
          <p:cNvPr name="TextBox 7" id="7"/>
          <p:cNvSpPr txBox="true"/>
          <p:nvPr/>
        </p:nvSpPr>
        <p:spPr>
          <a:xfrm rot="0">
            <a:off x="9788727" y="4399407"/>
            <a:ext cx="8176514" cy="1634490"/>
          </a:xfrm>
          <a:prstGeom prst="rect">
            <a:avLst/>
          </a:prstGeom>
        </p:spPr>
        <p:txBody>
          <a:bodyPr anchor="t" rtlCol="false" tIns="0" lIns="0" bIns="0" rIns="0">
            <a:spAutoFit/>
          </a:bodyPr>
          <a:lstStyle/>
          <a:p>
            <a:pPr algn="l">
              <a:lnSpc>
                <a:spcPts val="12480"/>
              </a:lnSpc>
            </a:pPr>
            <a:r>
              <a:rPr lang="en-US" sz="12000">
                <a:solidFill>
                  <a:srgbClr val="1D1D1D"/>
                </a:solidFill>
                <a:latin typeface="Playfair Display"/>
                <a:ea typeface="Playfair Display"/>
                <a:cs typeface="Playfair Display"/>
                <a:sym typeface="Playfair Display"/>
              </a:rPr>
              <a:t>Thank You</a:t>
            </a:r>
          </a:p>
        </p:txBody>
      </p:sp>
      <p:sp>
        <p:nvSpPr>
          <p:cNvPr name="TextBox 8" id="8"/>
          <p:cNvSpPr txBox="true"/>
          <p:nvPr/>
        </p:nvSpPr>
        <p:spPr>
          <a:xfrm rot="0">
            <a:off x="9788727" y="3928110"/>
            <a:ext cx="8176514" cy="280797"/>
          </a:xfrm>
          <a:prstGeom prst="rect">
            <a:avLst/>
          </a:prstGeom>
        </p:spPr>
        <p:txBody>
          <a:bodyPr anchor="t" rtlCol="false" tIns="0" lIns="0" bIns="0" rIns="0">
            <a:spAutoFit/>
          </a:bodyPr>
          <a:lstStyle/>
          <a:p>
            <a:pPr algn="l">
              <a:lnSpc>
                <a:spcPts val="2184"/>
              </a:lnSpc>
            </a:pPr>
            <a:r>
              <a:rPr lang="en-US" sz="2100" spc="980">
                <a:solidFill>
                  <a:srgbClr val="1D1D1D"/>
                </a:solidFill>
                <a:latin typeface="Montserrat"/>
                <a:ea typeface="Montserrat"/>
                <a:cs typeface="Montserrat"/>
                <a:sym typeface="Montserrat"/>
              </a:rPr>
              <a:t>PRESENTATION 2025</a:t>
            </a:r>
          </a:p>
        </p:txBody>
      </p:sp>
      <p:sp>
        <p:nvSpPr>
          <p:cNvPr name="TextBox 9" id="9"/>
          <p:cNvSpPr txBox="true"/>
          <p:nvPr/>
        </p:nvSpPr>
        <p:spPr>
          <a:xfrm rot="0">
            <a:off x="9788727" y="6081522"/>
            <a:ext cx="7684702" cy="315501"/>
          </a:xfrm>
          <a:prstGeom prst="rect">
            <a:avLst/>
          </a:prstGeom>
        </p:spPr>
        <p:txBody>
          <a:bodyPr anchor="t" rtlCol="false" tIns="0" lIns="0" bIns="0" rIns="0">
            <a:spAutoFit/>
          </a:bodyPr>
          <a:lstStyle/>
          <a:p>
            <a:pPr algn="l">
              <a:lnSpc>
                <a:spcPts val="2496"/>
              </a:lnSpc>
            </a:pPr>
            <a:r>
              <a:rPr lang="en-US" sz="2400" spc="1120">
                <a:solidFill>
                  <a:srgbClr val="1D1D1D"/>
                </a:solidFill>
                <a:latin typeface="Montserrat"/>
                <a:ea typeface="Montserrat"/>
                <a:cs typeface="Montserrat"/>
                <a:sym typeface="Montserrat"/>
              </a:rPr>
              <a:t>FOR ALL YOUR ATTENTION</a:t>
            </a:r>
          </a:p>
        </p:txBody>
      </p:sp>
      <p:sp>
        <p:nvSpPr>
          <p:cNvPr name="Freeform 10" id="10"/>
          <p:cNvSpPr/>
          <p:nvPr/>
        </p:nvSpPr>
        <p:spPr>
          <a:xfrm flipH="true" flipV="false" rot="0">
            <a:off x="7257431" y="-1299180"/>
            <a:ext cx="3758347" cy="3184345"/>
          </a:xfrm>
          <a:custGeom>
            <a:avLst/>
            <a:gdLst/>
            <a:ahLst/>
            <a:cxnLst/>
            <a:rect r="r" b="b" t="t" l="l"/>
            <a:pathLst>
              <a:path h="3184345" w="3758347">
                <a:moveTo>
                  <a:pt x="3758346" y="0"/>
                </a:moveTo>
                <a:lnTo>
                  <a:pt x="0" y="0"/>
                </a:lnTo>
                <a:lnTo>
                  <a:pt x="0" y="3184344"/>
                </a:lnTo>
                <a:lnTo>
                  <a:pt x="3758346" y="3184344"/>
                </a:lnTo>
                <a:lnTo>
                  <a:pt x="375834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10800000">
            <a:off x="15504362" y="7982636"/>
            <a:ext cx="4476550" cy="3792859"/>
          </a:xfrm>
          <a:custGeom>
            <a:avLst/>
            <a:gdLst/>
            <a:ahLst/>
            <a:cxnLst/>
            <a:rect r="r" b="b" t="t" l="l"/>
            <a:pathLst>
              <a:path h="3792859" w="4476550">
                <a:moveTo>
                  <a:pt x="4476550" y="0"/>
                </a:moveTo>
                <a:lnTo>
                  <a:pt x="0" y="0"/>
                </a:lnTo>
                <a:lnTo>
                  <a:pt x="0" y="3792859"/>
                </a:lnTo>
                <a:lnTo>
                  <a:pt x="4476550" y="3792859"/>
                </a:lnTo>
                <a:lnTo>
                  <a:pt x="447655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DAGtZ90f1gU</dc:identifier>
  <dcterms:modified xsi:type="dcterms:W3CDTF">2011-08-01T06:04:30Z</dcterms:modified>
  <cp:revision>1</cp:revision>
  <dc:title>Creative Agency &amp; UI/UX Designer Presentation</dc:title>
</cp:coreProperties>
</file>